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79" r:id="rId2"/>
  </p:sldMasterIdLst>
  <p:notesMasterIdLst>
    <p:notesMasterId r:id="rId51"/>
  </p:notesMasterIdLst>
  <p:sldIdLst>
    <p:sldId id="257" r:id="rId3"/>
    <p:sldId id="288" r:id="rId4"/>
    <p:sldId id="453" r:id="rId5"/>
    <p:sldId id="414" r:id="rId6"/>
    <p:sldId id="459" r:id="rId7"/>
    <p:sldId id="460" r:id="rId8"/>
    <p:sldId id="496" r:id="rId9"/>
    <p:sldId id="463" r:id="rId10"/>
    <p:sldId id="471" r:id="rId11"/>
    <p:sldId id="454" r:id="rId12"/>
    <p:sldId id="494" r:id="rId13"/>
    <p:sldId id="465" r:id="rId14"/>
    <p:sldId id="466" r:id="rId15"/>
    <p:sldId id="467" r:id="rId16"/>
    <p:sldId id="468" r:id="rId17"/>
    <p:sldId id="469" r:id="rId18"/>
    <p:sldId id="470" r:id="rId19"/>
    <p:sldId id="473" r:id="rId20"/>
    <p:sldId id="476" r:id="rId21"/>
    <p:sldId id="474" r:id="rId22"/>
    <p:sldId id="475" r:id="rId23"/>
    <p:sldId id="477" r:id="rId24"/>
    <p:sldId id="478" r:id="rId25"/>
    <p:sldId id="489" r:id="rId26"/>
    <p:sldId id="480" r:id="rId27"/>
    <p:sldId id="481" r:id="rId28"/>
    <p:sldId id="482" r:id="rId29"/>
    <p:sldId id="483" r:id="rId30"/>
    <p:sldId id="484" r:id="rId31"/>
    <p:sldId id="485" r:id="rId32"/>
    <p:sldId id="486" r:id="rId33"/>
    <p:sldId id="488" r:id="rId34"/>
    <p:sldId id="487" r:id="rId35"/>
    <p:sldId id="491" r:id="rId36"/>
    <p:sldId id="493" r:id="rId37"/>
    <p:sldId id="492" r:id="rId38"/>
    <p:sldId id="490" r:id="rId39"/>
    <p:sldId id="479" r:id="rId40"/>
    <p:sldId id="456" r:id="rId41"/>
    <p:sldId id="495" r:id="rId42"/>
    <p:sldId id="457" r:id="rId43"/>
    <p:sldId id="462" r:id="rId44"/>
    <p:sldId id="472" r:id="rId45"/>
    <p:sldId id="503" r:id="rId46"/>
    <p:sldId id="502" r:id="rId47"/>
    <p:sldId id="501" r:id="rId48"/>
    <p:sldId id="498" r:id="rId49"/>
    <p:sldId id="500" r:id="rId50"/>
  </p:sldIdLst>
  <p:sldSz cx="12192000" cy="6858000"/>
  <p:notesSz cx="6858000" cy="9144000"/>
  <p:embeddedFontLst>
    <p:embeddedFont>
      <p:font typeface="Calibri" panose="020F0502020204030204" pitchFamily="34" charset="0"/>
      <p:regular r:id="rId52"/>
      <p:bold r:id="rId53"/>
      <p:italic r:id="rId54"/>
      <p:boldItalic r:id="rId55"/>
    </p:embeddedFont>
    <p:embeddedFont>
      <p:font typeface="Roboto Condensed" panose="02000000000000000000" pitchFamily="2" charset="0"/>
      <p:regular r:id="rId56"/>
      <p:bold r:id="rId57"/>
      <p:italic r:id="rId58"/>
      <p:boldItalic r:id="rId59"/>
    </p:embeddedFont>
    <p:embeddedFont>
      <p:font typeface="Segoe UI Black" panose="020B0A02040204020203" pitchFamily="34" charset="0"/>
      <p:bold r:id="rId60"/>
      <p:boldItalic r:id="rId61"/>
    </p:embeddedFont>
    <p:embeddedFont>
      <p:font typeface="Roboto Light" panose="02000000000000000000" pitchFamily="2" charset="0"/>
      <p:regular r:id="rId62"/>
      <p:italic r:id="rId63"/>
    </p:embeddedFont>
    <p:embeddedFont>
      <p:font typeface="Wingdings 3" panose="05040102010807070707" pitchFamily="18" charset="2"/>
      <p:regular r:id="rId64"/>
    </p:embeddedFont>
    <p:embeddedFont>
      <p:font typeface="Roboto Mono Thin" pitchFamily="2" charset="0"/>
      <p:regular r:id="rId65"/>
      <p:italic r:id="rId66"/>
    </p:embeddedFont>
    <p:embeddedFont>
      <p:font typeface="Roboto Condensed Light" panose="02000000000000000000" pitchFamily="2" charset="0"/>
      <p:regular r:id="rId67"/>
      <p:italic r:id="rId68"/>
    </p:embeddedFont>
    <p:embeddedFont>
      <p:font typeface="Wingdings 2" panose="05020102010507070707" pitchFamily="18" charset="2"/>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5t/Ih7y+vcni97ZfCNiaqA==" hashData="qj4demWDvKl4ktIHd8VgMOGJEkQOcUPoOAs9U2J5+c7CKif5+8jra1jUVpQ20mAI/M4z5Ps4jnjl4t8DWexjq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3BBA"/>
    <a:srgbClr val="5430AA"/>
    <a:srgbClr val="9900CC"/>
    <a:srgbClr val="CC99FF"/>
    <a:srgbClr val="D1C7E8"/>
    <a:srgbClr val="660066"/>
    <a:srgbClr val="301B92"/>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94" autoAdjust="0"/>
    <p:restoredTop sz="85278" autoAdjust="0"/>
  </p:normalViewPr>
  <p:slideViewPr>
    <p:cSldViewPr snapToGrid="0">
      <p:cViewPr varScale="1">
        <p:scale>
          <a:sx n="60" d="100"/>
          <a:sy n="60" d="100"/>
        </p:scale>
        <p:origin x="8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3.xml"/><Relationship Id="rId61"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C5ED5C-BBB7-442B-9FE3-67975314FB4E}" type="datetimeFigureOut">
              <a:rPr lang="en-IN" smtClean="0"/>
              <a:t>12-08-2021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B2C50-E38C-4E3C-99D8-386543A5BAC4}" type="slidenum">
              <a:rPr lang="en-IN" smtClean="0"/>
              <a:t>‹#›</a:t>
            </a:fld>
            <a:endParaRPr lang="en-IN"/>
          </a:p>
        </p:txBody>
      </p:sp>
    </p:spTree>
    <p:extLst>
      <p:ext uri="{BB962C8B-B14F-4D97-AF65-F5344CB8AC3E}">
        <p14:creationId xmlns:p14="http://schemas.microsoft.com/office/powerpoint/2010/main" val="3651682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GPRS(114Kbps) &lt; EGDE(368Kbps) &lt; 3G(3.1Mbps) &lt; HSDPA(14Mbps) &lt; HSPA+(168Mbps) &lt; 4G/LTE(299.6Mbps)</a:t>
            </a:r>
            <a:endParaRPr lang="en-IN" dirty="0"/>
          </a:p>
        </p:txBody>
      </p:sp>
      <p:sp>
        <p:nvSpPr>
          <p:cNvPr id="4" name="Slide Number Placeholder 3"/>
          <p:cNvSpPr>
            <a:spLocks noGrp="1"/>
          </p:cNvSpPr>
          <p:nvPr>
            <p:ph type="sldNum" sz="quarter" idx="10"/>
          </p:nvPr>
        </p:nvSpPr>
        <p:spPr/>
        <p:txBody>
          <a:bodyPr/>
          <a:lstStyle/>
          <a:p>
            <a:fld id="{D24B2C50-E38C-4E3C-99D8-386543A5BAC4}" type="slidenum">
              <a:rPr lang="en-IN" smtClean="0"/>
              <a:t>3</a:t>
            </a:fld>
            <a:endParaRPr lang="en-IN"/>
          </a:p>
        </p:txBody>
      </p:sp>
    </p:spTree>
    <p:extLst>
      <p:ext uri="{BB962C8B-B14F-4D97-AF65-F5344CB8AC3E}">
        <p14:creationId xmlns:p14="http://schemas.microsoft.com/office/powerpoint/2010/main" val="432836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24B2C50-E38C-4E3C-99D8-386543A5BAC4}" type="slidenum">
              <a:rPr lang="en-IN" smtClean="0"/>
              <a:t>20</a:t>
            </a:fld>
            <a:endParaRPr lang="en-IN"/>
          </a:p>
        </p:txBody>
      </p:sp>
    </p:spTree>
    <p:extLst>
      <p:ext uri="{BB962C8B-B14F-4D97-AF65-F5344CB8AC3E}">
        <p14:creationId xmlns:p14="http://schemas.microsoft.com/office/powerpoint/2010/main" val="204950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24B2C50-E38C-4E3C-99D8-386543A5BAC4}" type="slidenum">
              <a:rPr lang="en-IN" smtClean="0"/>
              <a:t>31</a:t>
            </a:fld>
            <a:endParaRPr lang="en-IN"/>
          </a:p>
        </p:txBody>
      </p:sp>
    </p:spTree>
    <p:extLst>
      <p:ext uri="{BB962C8B-B14F-4D97-AF65-F5344CB8AC3E}">
        <p14:creationId xmlns:p14="http://schemas.microsoft.com/office/powerpoint/2010/main" val="1083072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0.jpeg"/><Relationship Id="rId4" Type="http://schemas.openxmlformats.org/officeDocument/2006/relationships/image" Target="../media/image6.png"/><Relationship Id="rId9" Type="http://schemas.microsoft.com/office/2007/relationships/hdphoto" Target="../media/hdphoto2.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png"/><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0.jpeg"/><Relationship Id="rId4" Type="http://schemas.openxmlformats.org/officeDocument/2006/relationships/image" Target="../media/image6.png"/><Relationship Id="rId9"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p:nvGrpSpPr>
        <p:grpSpPr>
          <a:xfrm>
            <a:off x="9576895" y="8611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p:nvSpPr>
        <p:spPr>
          <a:xfrm>
            <a:off x="4038600" y="6604000"/>
            <a:ext cx="4776216"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Multiple access in Wireless System </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smtClean="0"/>
              <a:t>Click to edit Master title style</a:t>
            </a:r>
            <a:endParaRPr lang="en-US" dirty="0"/>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5430AA"/>
              </a:buClr>
              <a:buFont typeface="Wingdings 3" panose="05040102010807070707" pitchFamily="18" charset="2"/>
              <a:buChar char=""/>
              <a:defRPr sz="2400">
                <a:solidFill>
                  <a:schemeClr val="tx1"/>
                </a:solidFill>
              </a:defRPr>
            </a:lvl1pPr>
            <a:lvl2pPr marL="809625" indent="-352425" algn="just">
              <a:lnSpc>
                <a:spcPct val="119000"/>
              </a:lnSpc>
              <a:buClr>
                <a:srgbClr val="5430AA"/>
              </a:buClr>
              <a:buFont typeface="Wingdings 3" panose="05040102010807070707" pitchFamily="18" charset="2"/>
              <a:buChar char=""/>
              <a:defRPr sz="2000">
                <a:solidFill>
                  <a:schemeClr val="tx1"/>
                </a:solidFill>
              </a:defRPr>
            </a:lvl2pPr>
            <a:lvl3pPr marL="1143000" indent="-228600" algn="just">
              <a:lnSpc>
                <a:spcPct val="119000"/>
              </a:lnSpc>
              <a:buClr>
                <a:srgbClr val="5430AA"/>
              </a:buClr>
              <a:buFont typeface="Wingdings" panose="05000000000000000000" pitchFamily="2" charset="2"/>
              <a:buChar char="§"/>
              <a:defRPr sz="1800">
                <a:solidFill>
                  <a:schemeClr val="tx1"/>
                </a:solidFill>
              </a:defRPr>
            </a:lvl3pPr>
            <a:lvl4pPr algn="just">
              <a:lnSpc>
                <a:spcPct val="119000"/>
              </a:lnSpc>
              <a:buClr>
                <a:srgbClr val="5430AA"/>
              </a:buClr>
              <a:defRPr sz="1600">
                <a:solidFill>
                  <a:schemeClr val="tx1"/>
                </a:solidFill>
              </a:defRPr>
            </a:lvl4pPr>
            <a:lvl5pPr algn="just">
              <a:lnSpc>
                <a:spcPct val="119000"/>
              </a:lnSpc>
              <a:buClr>
                <a:srgbClr val="5430AA"/>
              </a:buCl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0" name="Straight Connector 19">
            <a:extLst>
              <a:ext uri="{FF2B5EF4-FFF2-40B4-BE49-F238E27FC236}">
                <a16:creationId xmlns=""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3735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5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smtClean="0"/>
              <a:t>Swati.sharma@darshan.ac.in</a:t>
            </a:r>
            <a:endParaRPr lang="en-US" dirty="0"/>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smtClean="0"/>
              <a:t>(O) 9727747317</a:t>
            </a:r>
            <a:endParaRPr lang="en-US" dirty="0"/>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smtClean="0"/>
              <a:t>Computer Engineering Department</a:t>
            </a:r>
            <a:endParaRPr lang="en-US" dirty="0"/>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baseline="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smtClean="0"/>
              <a:t>Prof. Swati R Sharma</a:t>
            </a:r>
            <a:endParaRPr lang="en-US" dirty="0"/>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705581" y="37795"/>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r>
              <a:rPr lang="en-IN" b="1" dirty="0" smtClean="0"/>
              <a:t>Mobile Computing and Wireless Communication </a:t>
            </a:r>
            <a:r>
              <a:rPr lang="en-IN" b="1" dirty="0" smtClean="0">
                <a:ea typeface="Roboto Mono Thin" pitchFamily="2" charset="0"/>
              </a:rPr>
              <a:t>(MCWC)</a:t>
            </a:r>
          </a:p>
          <a:p>
            <a:r>
              <a:rPr lang="en-IN" b="1" dirty="0" smtClean="0">
                <a:ea typeface="Roboto Mono Thin" pitchFamily="2" charset="0"/>
              </a:rPr>
              <a:t>GTU #</a:t>
            </a:r>
            <a:r>
              <a:rPr lang="en-IN" dirty="0" smtClean="0">
                <a:ea typeface="Roboto Mono Thin" pitchFamily="2" charset="0"/>
              </a:rPr>
              <a:t> </a:t>
            </a:r>
            <a:r>
              <a:rPr lang="en-IN" b="1" dirty="0" smtClean="0">
                <a:ea typeface="Roboto Mono Thin" pitchFamily="2" charset="0"/>
              </a:rPr>
              <a:t>2170710</a:t>
            </a:r>
            <a:r>
              <a:rPr lang="en-IN" b="1" dirty="0" smtClean="0"/>
              <a:t> </a:t>
            </a:r>
            <a:endParaRPr lang="en-US" dirty="0"/>
          </a:p>
        </p:txBody>
      </p:sp>
      <p:pic>
        <p:nvPicPr>
          <p:cNvPr id="21" name="Picture 20" descr="User icon Royalty Free Vector Image - VectorStock">
            <a:extLst>
              <a:ext uri="{FF2B5EF4-FFF2-40B4-BE49-F238E27FC236}">
                <a16:creationId xmlns="" xmlns:a16="http://schemas.microsoft.com/office/drawing/2014/main" id="{BE300026-40E8-4FB1-998A-9CEB5F7A1B84}"/>
              </a:ext>
            </a:extLst>
          </p:cNvPr>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dirty="0" smtClean="0"/>
              <a:t>Click icon to add picture</a:t>
            </a:r>
            <a:endParaRPr lang="en-US" dirty="0"/>
          </a:p>
        </p:txBody>
      </p:sp>
    </p:spTree>
    <p:extLst>
      <p:ext uri="{BB962C8B-B14F-4D97-AF65-F5344CB8AC3E}">
        <p14:creationId xmlns:p14="http://schemas.microsoft.com/office/powerpoint/2010/main" val="256177731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a:t>
            </a:fld>
            <a:endParaRPr lang="en-US"/>
          </a:p>
        </p:txBody>
      </p:sp>
    </p:spTree>
    <p:extLst>
      <p:ext uri="{BB962C8B-B14F-4D97-AF65-F5344CB8AC3E}">
        <p14:creationId xmlns:p14="http://schemas.microsoft.com/office/powerpoint/2010/main" val="3566529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p:nvGrpSpPr>
        <p:grpSpPr>
          <a:xfrm>
            <a:off x="9576895" y="8611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p:nvSpPr>
        <p:spPr>
          <a:xfrm>
            <a:off x="4038600" y="6604000"/>
            <a:ext cx="4776216"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Multiple access in Wireless System </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smtClean="0"/>
              <a:t>Click to edit Master title style</a:t>
            </a:r>
            <a:endParaRPr lang="en-US" dirty="0"/>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5430AA"/>
              </a:buClr>
              <a:buFont typeface="Wingdings 3" panose="05040102010807070707" pitchFamily="18" charset="2"/>
              <a:buChar char=""/>
              <a:defRPr sz="2400">
                <a:solidFill>
                  <a:schemeClr val="tx1"/>
                </a:solidFill>
              </a:defRPr>
            </a:lvl1pPr>
            <a:lvl2pPr marL="809625" indent="-352425" algn="just">
              <a:lnSpc>
                <a:spcPct val="119000"/>
              </a:lnSpc>
              <a:buClr>
                <a:srgbClr val="5430AA"/>
              </a:buClr>
              <a:buFont typeface="Wingdings 3" panose="05040102010807070707" pitchFamily="18" charset="2"/>
              <a:buChar char=""/>
              <a:defRPr sz="2000">
                <a:solidFill>
                  <a:schemeClr val="tx1"/>
                </a:solidFill>
              </a:defRPr>
            </a:lvl2pPr>
            <a:lvl3pPr marL="1143000" indent="-228600" algn="just">
              <a:lnSpc>
                <a:spcPct val="119000"/>
              </a:lnSpc>
              <a:buClr>
                <a:srgbClr val="5430AA"/>
              </a:buClr>
              <a:buFont typeface="Wingdings" panose="05000000000000000000" pitchFamily="2" charset="2"/>
              <a:buChar char="§"/>
              <a:defRPr sz="1800">
                <a:solidFill>
                  <a:schemeClr val="tx1"/>
                </a:solidFill>
              </a:defRPr>
            </a:lvl3pPr>
            <a:lvl4pPr algn="just">
              <a:lnSpc>
                <a:spcPct val="119000"/>
              </a:lnSpc>
              <a:buClr>
                <a:srgbClr val="5430AA"/>
              </a:buClr>
              <a:defRPr sz="1600">
                <a:solidFill>
                  <a:schemeClr val="tx1"/>
                </a:solidFill>
              </a:defRPr>
            </a:lvl4pPr>
            <a:lvl5pPr algn="just">
              <a:lnSpc>
                <a:spcPct val="119000"/>
              </a:lnSpc>
              <a:buClr>
                <a:srgbClr val="5430AA"/>
              </a:buCl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0" name="Straight Connector 19">
            <a:extLst>
              <a:ext uri="{FF2B5EF4-FFF2-40B4-BE49-F238E27FC236}">
                <a16:creationId xmlns=""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30023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p:nvGrpSpPr>
        <p:grpSpPr>
          <a:xfrm>
            <a:off x="9576895" y="58903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p:nvSpPr>
        <p:spPr>
          <a:xfrm>
            <a:off x="4038600" y="6604000"/>
            <a:ext cx="4986528"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Multiple access in Wireless System </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smtClean="0"/>
              <a:t>Click to edit Master title style</a:t>
            </a:r>
            <a:endParaRPr lang="en-US" dirty="0"/>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5430AA"/>
              </a:buClr>
              <a:buFont typeface="Wingdings 3" panose="05040102010807070707" pitchFamily="18" charset="2"/>
              <a:buChar char=""/>
              <a:defRPr sz="2400">
                <a:solidFill>
                  <a:schemeClr val="tx1"/>
                </a:solidFill>
              </a:defRPr>
            </a:lvl1pPr>
            <a:lvl2pPr marL="809625" indent="-352425" algn="just">
              <a:buClr>
                <a:srgbClr val="5430AA"/>
              </a:buClr>
              <a:buFont typeface="Wingdings 3" panose="05040102010807070707" pitchFamily="18" charset="2"/>
              <a:buChar char=""/>
              <a:defRPr sz="2000">
                <a:solidFill>
                  <a:schemeClr val="tx1"/>
                </a:solidFill>
              </a:defRPr>
            </a:lvl2pPr>
            <a:lvl3pPr marL="1143000" indent="-228600" algn="just">
              <a:buClr>
                <a:srgbClr val="5430AA"/>
              </a:buClr>
              <a:buFont typeface="Wingdings" panose="05000000000000000000" pitchFamily="2" charset="2"/>
              <a:buChar char="§"/>
              <a:defRPr sz="1800">
                <a:solidFill>
                  <a:schemeClr val="tx1"/>
                </a:solidFill>
              </a:defRPr>
            </a:lvl3pPr>
            <a:lvl4pPr algn="just">
              <a:buClr>
                <a:srgbClr val="5430AA"/>
              </a:buClr>
              <a:defRPr sz="1600">
                <a:solidFill>
                  <a:schemeClr val="tx1"/>
                </a:solidFill>
              </a:defRPr>
            </a:lvl4pPr>
            <a:lvl5pPr algn="just">
              <a:buClr>
                <a:srgbClr val="5430AA"/>
              </a:buCl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0" name="Straight Connector 19">
            <a:extLst>
              <a:ext uri="{FF2B5EF4-FFF2-40B4-BE49-F238E27FC236}">
                <a16:creationId xmlns=""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1455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p:nvGrpSpPr>
        <p:grpSpPr>
          <a:xfrm>
            <a:off x="128095" y="58903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p:nvSpPr>
        <p:spPr>
          <a:xfrm>
            <a:off x="4038600" y="6604000"/>
            <a:ext cx="5004816"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Multiple access in Wireless System </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smtClean="0"/>
              <a:t>Click to edit Master title style</a:t>
            </a:r>
            <a:endParaRPr lang="en-US" dirty="0"/>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5430AA"/>
              </a:buClr>
              <a:buFont typeface="Wingdings 3" panose="05040102010807070707" pitchFamily="18" charset="2"/>
              <a:buChar char=""/>
              <a:defRPr sz="2400">
                <a:solidFill>
                  <a:schemeClr val="tx1"/>
                </a:solidFill>
              </a:defRPr>
            </a:lvl1pPr>
            <a:lvl2pPr marL="809625" indent="-352425" algn="just">
              <a:buClr>
                <a:srgbClr val="5430AA"/>
              </a:buClr>
              <a:buFont typeface="Wingdings 3" panose="05040102010807070707" pitchFamily="18" charset="2"/>
              <a:buChar char=""/>
              <a:defRPr sz="2000">
                <a:solidFill>
                  <a:schemeClr val="tx1"/>
                </a:solidFill>
              </a:defRPr>
            </a:lvl2pPr>
            <a:lvl3pPr marL="1143000" indent="-228600" algn="just">
              <a:buClr>
                <a:srgbClr val="5430AA"/>
              </a:buClr>
              <a:buFont typeface="Wingdings" panose="05000000000000000000" pitchFamily="2" charset="2"/>
              <a:buChar char="§"/>
              <a:defRPr sz="1800">
                <a:solidFill>
                  <a:schemeClr val="tx1"/>
                </a:solidFill>
              </a:defRPr>
            </a:lvl3pPr>
            <a:lvl4pPr algn="just">
              <a:buClr>
                <a:srgbClr val="5430AA"/>
              </a:buClr>
              <a:defRPr sz="1600">
                <a:solidFill>
                  <a:schemeClr val="tx1"/>
                </a:solidFill>
              </a:defRPr>
            </a:lvl4pPr>
            <a:lvl5pPr algn="just">
              <a:buClr>
                <a:srgbClr val="5430AA"/>
              </a:buCl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0" name="Straight Connector 19">
            <a:extLst>
              <a:ext uri="{FF2B5EF4-FFF2-40B4-BE49-F238E27FC236}">
                <a16:creationId xmlns=""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95634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07171932-FFF4-4D27-9425-8CB5D27A92F2}"/>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 xmlns:a16="http://schemas.microsoft.com/office/drawing/2014/main" id="{1639DF2A-5426-428D-B32D-78E9191D8A0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301B92"/>
                    </a:gs>
                    <a:gs pos="100000">
                      <a:srgbClr val="673BBA"/>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 xmlns:a16="http://schemas.microsoft.com/office/drawing/2014/main" id="{910DC0DC-3FC7-402D-8C9F-62D3ACC8DC86}"/>
              </a:ext>
            </a:extLst>
          </p:cNvPr>
          <p:cNvSpPr>
            <a:spLocks/>
          </p:cNvSpPr>
          <p:nvPr/>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660066"/>
              </a:gs>
              <a:gs pos="50000">
                <a:srgbClr val="9900CC"/>
              </a:gs>
              <a:gs pos="100000">
                <a:srgbClr val="CC66FF"/>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 xmlns:a16="http://schemas.microsoft.com/office/drawing/2014/main" id="{2802A992-B18A-47D4-8497-02E7586DF58D}"/>
              </a:ext>
            </a:extLst>
          </p:cNvPr>
          <p:cNvGrpSpPr/>
          <p:nvPr/>
        </p:nvGrpSpPr>
        <p:grpSpPr>
          <a:xfrm>
            <a:off x="9437223" y="6087939"/>
            <a:ext cx="2554143" cy="587454"/>
            <a:chOff x="131177" y="5775962"/>
            <a:chExt cx="2530239" cy="581956"/>
          </a:xfrm>
        </p:grpSpPr>
        <p:pic>
          <p:nvPicPr>
            <p:cNvPr id="13" name="Picture 12">
              <a:extLst>
                <a:ext uri="{FF2B5EF4-FFF2-40B4-BE49-F238E27FC236}">
                  <a16:creationId xmlns="" xmlns:a16="http://schemas.microsoft.com/office/drawing/2014/main" id="{8DD61FEC-075B-4EDD-97CA-36E6F72630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68860">
                <a:srgbClr val="5430AA"/>
              </a:gs>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79356611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p:nvSpPr>
        <p:spPr>
          <a:xfrm>
            <a:off x="4038600" y="6604000"/>
            <a:ext cx="4858512"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Multiple access in Wireless System </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FE191CF5-3D57-422B-B2EB-FF235E30DB22}"/>
              </a:ext>
            </a:extLst>
          </p:cNvPr>
          <p:cNvGrpSpPr/>
          <p:nvPr/>
        </p:nvGrpSpPr>
        <p:grpSpPr>
          <a:xfrm>
            <a:off x="9576895" y="99192"/>
            <a:ext cx="2554143" cy="587454"/>
            <a:chOff x="131177" y="5775962"/>
            <a:chExt cx="2530239" cy="581956"/>
          </a:xfrm>
        </p:grpSpPr>
        <p:pic>
          <p:nvPicPr>
            <p:cNvPr id="12" name="Picture 11">
              <a:extLst>
                <a:ext uri="{FF2B5EF4-FFF2-40B4-BE49-F238E27FC236}">
                  <a16:creationId xmlns=""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667018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p:nvSpPr>
        <p:spPr>
          <a:xfrm>
            <a:off x="4038600" y="6604000"/>
            <a:ext cx="510540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Multiple access in Wireless System </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913602D2-CAF0-4790-95E8-87990761ED0C}"/>
              </a:ext>
            </a:extLst>
          </p:cNvPr>
          <p:cNvGrpSpPr/>
          <p:nvPr/>
        </p:nvGrpSpPr>
        <p:grpSpPr>
          <a:xfrm>
            <a:off x="9576895" y="5890392"/>
            <a:ext cx="2554143" cy="587454"/>
            <a:chOff x="131177" y="5775962"/>
            <a:chExt cx="2530239" cy="581956"/>
          </a:xfrm>
        </p:grpSpPr>
        <p:pic>
          <p:nvPicPr>
            <p:cNvPr id="12" name="Picture 11">
              <a:extLst>
                <a:ext uri="{FF2B5EF4-FFF2-40B4-BE49-F238E27FC236}">
                  <a16:creationId xmlns=""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5658006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p:nvSpPr>
        <p:spPr>
          <a:xfrm>
            <a:off x="4038600" y="6604000"/>
            <a:ext cx="516255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Multiple access in Wireless System </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15C60ED7-12D4-496E-AF73-0995BE8C12FD}"/>
              </a:ext>
            </a:extLst>
          </p:cNvPr>
          <p:cNvGrpSpPr/>
          <p:nvPr/>
        </p:nvGrpSpPr>
        <p:grpSpPr>
          <a:xfrm>
            <a:off x="128095" y="5890392"/>
            <a:ext cx="2554143" cy="587454"/>
            <a:chOff x="131177" y="5775962"/>
            <a:chExt cx="2530239" cy="581956"/>
          </a:xfrm>
        </p:grpSpPr>
        <p:pic>
          <p:nvPicPr>
            <p:cNvPr id="12" name="Picture 11">
              <a:extLst>
                <a:ext uri="{FF2B5EF4-FFF2-40B4-BE49-F238E27FC236}">
                  <a16:creationId xmlns=""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6129654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54020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p:nvGrpSpPr>
        <p:grpSpPr>
          <a:xfrm>
            <a:off x="9576895" y="58903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p:nvSpPr>
        <p:spPr>
          <a:xfrm>
            <a:off x="4038600" y="6604000"/>
            <a:ext cx="4986528"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Multiple access in Wireless System </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smtClean="0"/>
              <a:t>Click to edit Master title style</a:t>
            </a:r>
            <a:endParaRPr lang="en-US" dirty="0"/>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5430AA"/>
              </a:buClr>
              <a:buFont typeface="Wingdings 3" panose="05040102010807070707" pitchFamily="18" charset="2"/>
              <a:buChar char=""/>
              <a:defRPr sz="2400">
                <a:solidFill>
                  <a:schemeClr val="tx1"/>
                </a:solidFill>
              </a:defRPr>
            </a:lvl1pPr>
            <a:lvl2pPr marL="809625" indent="-352425" algn="just">
              <a:buClr>
                <a:srgbClr val="5430AA"/>
              </a:buClr>
              <a:buFont typeface="Wingdings 3" panose="05040102010807070707" pitchFamily="18" charset="2"/>
              <a:buChar char=""/>
              <a:defRPr sz="2000">
                <a:solidFill>
                  <a:schemeClr val="tx1"/>
                </a:solidFill>
              </a:defRPr>
            </a:lvl2pPr>
            <a:lvl3pPr marL="1143000" indent="-228600" algn="just">
              <a:buClr>
                <a:srgbClr val="5430AA"/>
              </a:buClr>
              <a:buFont typeface="Wingdings" panose="05000000000000000000" pitchFamily="2" charset="2"/>
              <a:buChar char="§"/>
              <a:defRPr sz="1800">
                <a:solidFill>
                  <a:schemeClr val="tx1"/>
                </a:solidFill>
              </a:defRPr>
            </a:lvl3pPr>
            <a:lvl4pPr algn="just">
              <a:buClr>
                <a:srgbClr val="5430AA"/>
              </a:buClr>
              <a:defRPr sz="1600">
                <a:solidFill>
                  <a:schemeClr val="tx1"/>
                </a:solidFill>
              </a:defRPr>
            </a:lvl4pPr>
            <a:lvl5pPr algn="just">
              <a:buClr>
                <a:srgbClr val="5430AA"/>
              </a:buCl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0" name="Straight Connector 19">
            <a:extLst>
              <a:ext uri="{FF2B5EF4-FFF2-40B4-BE49-F238E27FC236}">
                <a16:creationId xmlns=""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40661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9D71C1D1-D056-4C60-9F03-E6291617B71F}"/>
              </a:ext>
            </a:extLst>
          </p:cNvPr>
          <p:cNvSpPr txBox="1"/>
          <p:nvPr/>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r>
              <a:rPr lang="en-US" smtClean="0"/>
              <a:t>Click icon to add picture</a:t>
            </a:r>
            <a:endParaRPr lang="en-US"/>
          </a:p>
        </p:txBody>
      </p:sp>
    </p:spTree>
    <p:extLst>
      <p:ext uri="{BB962C8B-B14F-4D97-AF65-F5344CB8AC3E}">
        <p14:creationId xmlns:p14="http://schemas.microsoft.com/office/powerpoint/2010/main" val="140917733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5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smtClean="0"/>
              <a:t>Swati.sharma@darshan.ac.in</a:t>
            </a:r>
            <a:endParaRPr lang="en-US" dirty="0"/>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smtClean="0"/>
              <a:t>(O) 9727747317</a:t>
            </a:r>
            <a:endParaRPr lang="en-US" dirty="0"/>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smtClean="0"/>
              <a:t>Computer Engineering Department</a:t>
            </a:r>
            <a:endParaRPr lang="en-US" dirty="0"/>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baseline="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smtClean="0"/>
              <a:t>Prof. Swati R Sharma</a:t>
            </a:r>
            <a:endParaRPr lang="en-US" dirty="0"/>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705581" y="37795"/>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r>
              <a:rPr lang="en-IN" b="1" dirty="0" smtClean="0"/>
              <a:t>Mobile Computing and Wireless Communication </a:t>
            </a:r>
            <a:r>
              <a:rPr lang="en-IN" b="1" dirty="0" smtClean="0">
                <a:ea typeface="Roboto Mono Thin" pitchFamily="2" charset="0"/>
              </a:rPr>
              <a:t>(MCWC)</a:t>
            </a:r>
            <a:endParaRPr lang="en-US" dirty="0"/>
          </a:p>
        </p:txBody>
      </p:sp>
      <p:pic>
        <p:nvPicPr>
          <p:cNvPr id="21" name="Picture 20" descr="User icon Royalty Free Vector Image - VectorStock">
            <a:extLst>
              <a:ext uri="{FF2B5EF4-FFF2-40B4-BE49-F238E27FC236}">
                <a16:creationId xmlns="" xmlns:a16="http://schemas.microsoft.com/office/drawing/2014/main" id="{BE300026-40E8-4FB1-998A-9CEB5F7A1B84}"/>
              </a:ext>
            </a:extLst>
          </p:cNvPr>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dirty="0" smtClean="0"/>
              <a:t>Click icon to add picture</a:t>
            </a:r>
            <a:endParaRPr lang="en-US" dirty="0"/>
          </a:p>
        </p:txBody>
      </p:sp>
    </p:spTree>
    <p:extLst>
      <p:ext uri="{BB962C8B-B14F-4D97-AF65-F5344CB8AC3E}">
        <p14:creationId xmlns:p14="http://schemas.microsoft.com/office/powerpoint/2010/main" val="34119476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p:nvGrpSpPr>
        <p:grpSpPr>
          <a:xfrm>
            <a:off x="128095" y="58903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p:nvSpPr>
        <p:spPr>
          <a:xfrm>
            <a:off x="4038600" y="6604000"/>
            <a:ext cx="5004816"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Multiple access in Wireless System </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smtClean="0"/>
              <a:t>Click to edit Master title style</a:t>
            </a:r>
            <a:endParaRPr lang="en-US" dirty="0"/>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5430AA"/>
              </a:buClr>
              <a:buFont typeface="Wingdings 3" panose="05040102010807070707" pitchFamily="18" charset="2"/>
              <a:buChar char=""/>
              <a:defRPr sz="2400">
                <a:solidFill>
                  <a:schemeClr val="tx1"/>
                </a:solidFill>
              </a:defRPr>
            </a:lvl1pPr>
            <a:lvl2pPr marL="809625" indent="-352425" algn="just">
              <a:buClr>
                <a:srgbClr val="5430AA"/>
              </a:buClr>
              <a:buFont typeface="Wingdings 3" panose="05040102010807070707" pitchFamily="18" charset="2"/>
              <a:buChar char=""/>
              <a:defRPr sz="2000">
                <a:solidFill>
                  <a:schemeClr val="tx1"/>
                </a:solidFill>
              </a:defRPr>
            </a:lvl2pPr>
            <a:lvl3pPr marL="1143000" indent="-228600" algn="just">
              <a:buClr>
                <a:srgbClr val="5430AA"/>
              </a:buClr>
              <a:buFont typeface="Wingdings" panose="05000000000000000000" pitchFamily="2" charset="2"/>
              <a:buChar char="§"/>
              <a:defRPr sz="1800">
                <a:solidFill>
                  <a:schemeClr val="tx1"/>
                </a:solidFill>
              </a:defRPr>
            </a:lvl3pPr>
            <a:lvl4pPr algn="just">
              <a:buClr>
                <a:srgbClr val="5430AA"/>
              </a:buClr>
              <a:defRPr sz="1600">
                <a:solidFill>
                  <a:schemeClr val="tx1"/>
                </a:solidFill>
              </a:defRPr>
            </a:lvl4pPr>
            <a:lvl5pPr algn="just">
              <a:buClr>
                <a:srgbClr val="5430AA"/>
              </a:buCl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0" name="Straight Connector 19">
            <a:extLst>
              <a:ext uri="{FF2B5EF4-FFF2-40B4-BE49-F238E27FC236}">
                <a16:creationId xmlns=""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03615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07171932-FFF4-4D27-9425-8CB5D27A92F2}"/>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 xmlns:a16="http://schemas.microsoft.com/office/drawing/2014/main" id="{1639DF2A-5426-428D-B32D-78E9191D8A0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301B92"/>
                    </a:gs>
                    <a:gs pos="100000">
                      <a:srgbClr val="673BBA"/>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 xmlns:a16="http://schemas.microsoft.com/office/drawing/2014/main" id="{910DC0DC-3FC7-402D-8C9F-62D3ACC8DC86}"/>
              </a:ext>
            </a:extLst>
          </p:cNvPr>
          <p:cNvSpPr>
            <a:spLocks/>
          </p:cNvSpPr>
          <p:nvPr/>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660066"/>
              </a:gs>
              <a:gs pos="50000">
                <a:srgbClr val="9900CC"/>
              </a:gs>
              <a:gs pos="100000">
                <a:srgbClr val="CC66FF"/>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 xmlns:a16="http://schemas.microsoft.com/office/drawing/2014/main" id="{2802A992-B18A-47D4-8497-02E7586DF58D}"/>
              </a:ext>
            </a:extLst>
          </p:cNvPr>
          <p:cNvGrpSpPr/>
          <p:nvPr/>
        </p:nvGrpSpPr>
        <p:grpSpPr>
          <a:xfrm>
            <a:off x="9437223" y="6087939"/>
            <a:ext cx="2554143" cy="587454"/>
            <a:chOff x="131177" y="5775962"/>
            <a:chExt cx="2530239" cy="581956"/>
          </a:xfrm>
        </p:grpSpPr>
        <p:pic>
          <p:nvPicPr>
            <p:cNvPr id="13" name="Picture 12">
              <a:extLst>
                <a:ext uri="{FF2B5EF4-FFF2-40B4-BE49-F238E27FC236}">
                  <a16:creationId xmlns="" xmlns:a16="http://schemas.microsoft.com/office/drawing/2014/main" id="{8DD61FEC-075B-4EDD-97CA-36E6F72630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68860">
                <a:srgbClr val="5430AA"/>
              </a:gs>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77209851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p:nvSpPr>
        <p:spPr>
          <a:xfrm>
            <a:off x="4038600" y="6604000"/>
            <a:ext cx="4858512"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Multiple access in Wireless System </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FE191CF5-3D57-422B-B2EB-FF235E30DB22}"/>
              </a:ext>
            </a:extLst>
          </p:cNvPr>
          <p:cNvGrpSpPr/>
          <p:nvPr/>
        </p:nvGrpSpPr>
        <p:grpSpPr>
          <a:xfrm>
            <a:off x="9576895" y="99192"/>
            <a:ext cx="2554143" cy="587454"/>
            <a:chOff x="131177" y="5775962"/>
            <a:chExt cx="2530239" cy="581956"/>
          </a:xfrm>
        </p:grpSpPr>
        <p:pic>
          <p:nvPicPr>
            <p:cNvPr id="12" name="Picture 11">
              <a:extLst>
                <a:ext uri="{FF2B5EF4-FFF2-40B4-BE49-F238E27FC236}">
                  <a16:creationId xmlns=""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164204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p:nvSpPr>
        <p:spPr>
          <a:xfrm>
            <a:off x="4038600" y="6604000"/>
            <a:ext cx="510540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Multiple access in Wireless System </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913602D2-CAF0-4790-95E8-87990761ED0C}"/>
              </a:ext>
            </a:extLst>
          </p:cNvPr>
          <p:cNvGrpSpPr/>
          <p:nvPr/>
        </p:nvGrpSpPr>
        <p:grpSpPr>
          <a:xfrm>
            <a:off x="9576895" y="5890392"/>
            <a:ext cx="2554143" cy="587454"/>
            <a:chOff x="131177" y="5775962"/>
            <a:chExt cx="2530239" cy="581956"/>
          </a:xfrm>
        </p:grpSpPr>
        <p:pic>
          <p:nvPicPr>
            <p:cNvPr id="12" name="Picture 11">
              <a:extLst>
                <a:ext uri="{FF2B5EF4-FFF2-40B4-BE49-F238E27FC236}">
                  <a16:creationId xmlns=""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971988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p:nvSpPr>
        <p:spPr>
          <a:xfrm>
            <a:off x="4038600" y="6604000"/>
            <a:ext cx="516255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1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Introduction to  Transmission Fundamentals</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15C60ED7-12D4-496E-AF73-0995BE8C12FD}"/>
              </a:ext>
            </a:extLst>
          </p:cNvPr>
          <p:cNvGrpSpPr/>
          <p:nvPr/>
        </p:nvGrpSpPr>
        <p:grpSpPr>
          <a:xfrm>
            <a:off x="128095" y="5890392"/>
            <a:ext cx="2554143" cy="587454"/>
            <a:chOff x="131177" y="5775962"/>
            <a:chExt cx="2530239" cy="581956"/>
          </a:xfrm>
        </p:grpSpPr>
        <p:pic>
          <p:nvPicPr>
            <p:cNvPr id="12" name="Picture 11">
              <a:extLst>
                <a:ext uri="{FF2B5EF4-FFF2-40B4-BE49-F238E27FC236}">
                  <a16:creationId xmlns=""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4411940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53966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9D71C1D1-D056-4C60-9F03-E6291617B71F}"/>
              </a:ext>
            </a:extLst>
          </p:cNvPr>
          <p:cNvSpPr txBox="1"/>
          <p:nvPr/>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r>
              <a:rPr lang="en-US" smtClean="0"/>
              <a:t>Click icon to add picture</a:t>
            </a:r>
            <a:endParaRPr lang="en-US"/>
          </a:p>
        </p:txBody>
      </p:sp>
    </p:spTree>
    <p:extLst>
      <p:ext uri="{BB962C8B-B14F-4D97-AF65-F5344CB8AC3E}">
        <p14:creationId xmlns:p14="http://schemas.microsoft.com/office/powerpoint/2010/main" val="175974096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F53299-B7E8-4546-B0EE-F2789FAB0090}" type="datetimeFigureOut">
              <a:rPr lang="en-IN" smtClean="0"/>
              <a:t>12-08-2021</a:t>
            </a:fld>
            <a:endParaRPr lang="en-IN"/>
          </a:p>
        </p:txBody>
      </p:sp>
      <p:sp>
        <p:nvSpPr>
          <p:cNvPr id="5" name="Footer Placeholder 4">
            <a:extLst>
              <a:ext uri="{FF2B5EF4-FFF2-40B4-BE49-F238E27FC236}">
                <a16:creationId xmlns=""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D93B2D-A1B2-418D-80F1-2A1E26A7B23D}" type="slidenum">
              <a:rPr lang="en-IN" smtClean="0"/>
              <a:t>‹#›</a:t>
            </a:fld>
            <a:endParaRPr lang="en-IN"/>
          </a:p>
        </p:txBody>
      </p:sp>
    </p:spTree>
    <p:extLst>
      <p:ext uri="{BB962C8B-B14F-4D97-AF65-F5344CB8AC3E}">
        <p14:creationId xmlns:p14="http://schemas.microsoft.com/office/powerpoint/2010/main" val="362932111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8" r:id="rId10"/>
    <p:sldLayoutId id="2147483703"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F53299-B7E8-4546-B0EE-F2789FAB0090}" type="datetimeFigureOut">
              <a:rPr lang="en-IN" smtClean="0"/>
              <a:t>12-08-2021</a:t>
            </a:fld>
            <a:endParaRPr lang="en-IN"/>
          </a:p>
        </p:txBody>
      </p:sp>
      <p:sp>
        <p:nvSpPr>
          <p:cNvPr id="5" name="Footer Placeholder 4">
            <a:extLst>
              <a:ext uri="{FF2B5EF4-FFF2-40B4-BE49-F238E27FC236}">
                <a16:creationId xmlns=""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D93B2D-A1B2-418D-80F1-2A1E26A7B23D}" type="slidenum">
              <a:rPr lang="en-IN" smtClean="0"/>
              <a:t>‹#›</a:t>
            </a:fld>
            <a:endParaRPr lang="en-IN"/>
          </a:p>
        </p:txBody>
      </p:sp>
    </p:spTree>
    <p:extLst>
      <p:ext uri="{BB962C8B-B14F-4D97-AF65-F5344CB8AC3E}">
        <p14:creationId xmlns:p14="http://schemas.microsoft.com/office/powerpoint/2010/main" val="319115276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15.tiff"/><Relationship Id="rId1" Type="http://schemas.openxmlformats.org/officeDocument/2006/relationships/slideLayout" Target="../slideLayouts/slideLayout11.xml"/><Relationship Id="rId5" Type="http://schemas.openxmlformats.org/officeDocument/2006/relationships/image" Target="../media/image23.tiff"/><Relationship Id="rId4" Type="http://schemas.openxmlformats.org/officeDocument/2006/relationships/image" Target="../media/image2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sz="5400" dirty="0" smtClean="0"/>
              <a:t>Unit-3:</a:t>
            </a:r>
            <a:r>
              <a:rPr lang="en-IN" dirty="0" smtClean="0"/>
              <a:t/>
            </a:r>
            <a:br>
              <a:rPr lang="en-IN" dirty="0" smtClean="0"/>
            </a:br>
            <a:r>
              <a:rPr lang="en-IN" sz="4400" dirty="0"/>
              <a:t>Multiple access in Wireless System </a:t>
            </a:r>
            <a:r>
              <a:rPr lang="en-IN" sz="4400" dirty="0" smtClean="0"/>
              <a:t/>
            </a:r>
            <a:br>
              <a:rPr lang="en-IN" sz="4400" dirty="0" smtClean="0"/>
            </a:br>
            <a:endParaRPr lang="en-IN" sz="4400" dirty="0"/>
          </a:p>
        </p:txBody>
      </p:sp>
      <p:sp>
        <p:nvSpPr>
          <p:cNvPr id="6" name="Text Placeholder 5"/>
          <p:cNvSpPr>
            <a:spLocks noGrp="1"/>
          </p:cNvSpPr>
          <p:nvPr>
            <p:ph type="body" sz="quarter" idx="11"/>
          </p:nvPr>
        </p:nvSpPr>
        <p:spPr/>
        <p:txBody>
          <a:bodyPr/>
          <a:lstStyle/>
          <a:p>
            <a:r>
              <a:rPr lang="en-IN" dirty="0" smtClean="0"/>
              <a:t>swati.sharma@darshan.ac.in</a:t>
            </a:r>
            <a:endParaRPr lang="en-IN" dirty="0"/>
          </a:p>
        </p:txBody>
      </p:sp>
      <p:sp>
        <p:nvSpPr>
          <p:cNvPr id="7" name="Text Placeholder 6"/>
          <p:cNvSpPr>
            <a:spLocks noGrp="1"/>
          </p:cNvSpPr>
          <p:nvPr>
            <p:ph type="body" sz="quarter" idx="12"/>
          </p:nvPr>
        </p:nvSpPr>
        <p:spPr/>
        <p:txBody>
          <a:bodyPr/>
          <a:lstStyle/>
          <a:p>
            <a:r>
              <a:rPr lang="en-IN" dirty="0" smtClean="0"/>
              <a:t>(O)</a:t>
            </a:r>
            <a:r>
              <a:rPr lang="en-IN" dirty="0"/>
              <a:t> 9727747317</a:t>
            </a:r>
          </a:p>
        </p:txBody>
      </p:sp>
      <p:sp>
        <p:nvSpPr>
          <p:cNvPr id="8" name="Text Placeholder 7"/>
          <p:cNvSpPr>
            <a:spLocks noGrp="1"/>
          </p:cNvSpPr>
          <p:nvPr>
            <p:ph type="body" sz="quarter" idx="13"/>
          </p:nvPr>
        </p:nvSpPr>
        <p:spPr/>
        <p:txBody>
          <a:bodyPr/>
          <a:lstStyle/>
          <a:p>
            <a:r>
              <a:rPr lang="en-IN" dirty="0" smtClean="0"/>
              <a:t>Computer Engineering Department</a:t>
            </a:r>
            <a:endParaRPr lang="en-IN" dirty="0"/>
          </a:p>
        </p:txBody>
      </p:sp>
      <p:sp>
        <p:nvSpPr>
          <p:cNvPr id="9" name="Text Placeholder 8"/>
          <p:cNvSpPr>
            <a:spLocks noGrp="1"/>
          </p:cNvSpPr>
          <p:nvPr>
            <p:ph type="body" sz="quarter" idx="14"/>
          </p:nvPr>
        </p:nvSpPr>
        <p:spPr/>
        <p:txBody>
          <a:bodyPr/>
          <a:lstStyle/>
          <a:p>
            <a:r>
              <a:rPr lang="en-IN" dirty="0" err="1" smtClean="0"/>
              <a:t>Prof.Swati</a:t>
            </a:r>
            <a:r>
              <a:rPr lang="en-IN" dirty="0" smtClean="0"/>
              <a:t> R Sharma</a:t>
            </a:r>
            <a:endParaRPr lang="en-IN" dirty="0"/>
          </a:p>
        </p:txBody>
      </p:sp>
      <p:pic>
        <p:nvPicPr>
          <p:cNvPr id="11" name="Picture Placeholder 1"/>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12" name="Text Placeholder 9"/>
          <p:cNvSpPr>
            <a:spLocks noGrp="1"/>
          </p:cNvSpPr>
          <p:nvPr>
            <p:ph type="body" sz="quarter" idx="16"/>
          </p:nvPr>
        </p:nvSpPr>
        <p:spPr>
          <a:xfrm>
            <a:off x="2705581" y="37795"/>
            <a:ext cx="4646358" cy="734653"/>
          </a:xfrm>
        </p:spPr>
        <p:txBody>
          <a:bodyPr/>
          <a:lstStyle/>
          <a:p>
            <a:r>
              <a:rPr lang="en-US" b="1" dirty="0" smtClean="0">
                <a:latin typeface="+mj-lt"/>
              </a:rPr>
              <a:t>Mobile Computing Wireless Communication</a:t>
            </a:r>
          </a:p>
          <a:p>
            <a:r>
              <a:rPr lang="en-US" b="1" dirty="0" smtClean="0">
                <a:latin typeface="+mj-lt"/>
              </a:rPr>
              <a:t>(MCWC)</a:t>
            </a:r>
          </a:p>
          <a:p>
            <a:r>
              <a:rPr lang="en-US" b="1" dirty="0" smtClean="0">
                <a:latin typeface="+mj-lt"/>
              </a:rPr>
              <a:t>GTU # 3170710</a:t>
            </a:r>
          </a:p>
        </p:txBody>
      </p:sp>
      <p:sp>
        <p:nvSpPr>
          <p:cNvPr id="2" name="Rectangle 1"/>
          <p:cNvSpPr/>
          <p:nvPr/>
        </p:nvSpPr>
        <p:spPr>
          <a:xfrm>
            <a:off x="609078" y="3505855"/>
            <a:ext cx="1665841" cy="369332"/>
          </a:xfrm>
          <a:prstGeom prst="rect">
            <a:avLst/>
          </a:prstGeom>
        </p:spPr>
        <p:txBody>
          <a:bodyPr wrap="none">
            <a:spAutoFit/>
          </a:bodyPr>
          <a:lstStyle/>
          <a:p>
            <a:r>
              <a:rPr lang="en-IN" b="1" dirty="0" smtClean="0">
                <a:solidFill>
                  <a:srgbClr val="212121">
                    <a:lumMod val="90000"/>
                    <a:lumOff val="10000"/>
                  </a:srgbClr>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rPr>
              <a:t>PART-2 </a:t>
            </a:r>
            <a:r>
              <a:rPr lang="en-IN" b="1" dirty="0">
                <a:solidFill>
                  <a:srgbClr val="212121">
                    <a:lumMod val="90000"/>
                    <a:lumOff val="10000"/>
                  </a:srgbClr>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rPr>
              <a:t>: </a:t>
            </a:r>
            <a:r>
              <a:rPr lang="en-IN" b="1" dirty="0" smtClean="0">
                <a:solidFill>
                  <a:srgbClr val="212121">
                    <a:lumMod val="90000"/>
                    <a:lumOff val="10000"/>
                  </a:srgbClr>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rPr>
              <a:t>GPRS</a:t>
            </a:r>
            <a:endParaRPr lang="en-IN" b="1" dirty="0">
              <a:solidFill>
                <a:srgbClr val="212121">
                  <a:lumMod val="90000"/>
                  <a:lumOff val="10000"/>
                </a:srgbClr>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8763411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GPRS network </a:t>
            </a:r>
            <a:r>
              <a:rPr lang="en-IN" dirty="0" smtClean="0"/>
              <a:t>architecture</a:t>
            </a:r>
            <a:endParaRPr lang="en-IN" dirty="0"/>
          </a:p>
        </p:txBody>
      </p:sp>
      <p:sp>
        <p:nvSpPr>
          <p:cNvPr id="3" name="Content Placeholder 2"/>
          <p:cNvSpPr>
            <a:spLocks noGrp="1"/>
          </p:cNvSpPr>
          <p:nvPr>
            <p:ph idx="1"/>
          </p:nvPr>
        </p:nvSpPr>
        <p:spPr/>
        <p:txBody>
          <a:bodyPr/>
          <a:lstStyle/>
          <a:p>
            <a:r>
              <a:rPr lang="en-US" altLang="en-US" dirty="0"/>
              <a:t>GPRS uses the GSM architecture for </a:t>
            </a:r>
            <a:r>
              <a:rPr lang="en-US" altLang="en-US" dirty="0">
                <a:solidFill>
                  <a:srgbClr val="5430AA"/>
                </a:solidFill>
              </a:rPr>
              <a:t>voice.</a:t>
            </a:r>
          </a:p>
          <a:p>
            <a:r>
              <a:rPr lang="en-US" altLang="en-US" dirty="0"/>
              <a:t>To offer packet data services through GPRS, a new class of network nodes called </a:t>
            </a:r>
            <a:r>
              <a:rPr lang="en-US" altLang="en-US" dirty="0">
                <a:solidFill>
                  <a:srgbClr val="5430AA"/>
                </a:solidFill>
              </a:rPr>
              <a:t>GPRS support nodes (GSN). </a:t>
            </a:r>
          </a:p>
          <a:p>
            <a:r>
              <a:rPr lang="en-US" altLang="en-US" dirty="0"/>
              <a:t>GSNs are responsible for the </a:t>
            </a:r>
            <a:r>
              <a:rPr lang="en-US" altLang="en-US" dirty="0">
                <a:solidFill>
                  <a:srgbClr val="5430AA"/>
                </a:solidFill>
              </a:rPr>
              <a:t>delivery and routing of data packets </a:t>
            </a:r>
            <a:r>
              <a:rPr lang="en-US" altLang="en-US" dirty="0"/>
              <a:t>between the mobile stations and the external packet data networks (</a:t>
            </a:r>
            <a:r>
              <a:rPr lang="en-US" altLang="en-US" dirty="0">
                <a:solidFill>
                  <a:srgbClr val="5430AA"/>
                </a:solidFill>
              </a:rPr>
              <a:t>PDN</a:t>
            </a:r>
            <a:r>
              <a:rPr lang="en-US" altLang="en-US" dirty="0"/>
              <a:t>).</a:t>
            </a:r>
          </a:p>
          <a:p>
            <a:endParaRPr lang="en-IN" dirty="0"/>
          </a:p>
        </p:txBody>
      </p:sp>
      <p:sp>
        <p:nvSpPr>
          <p:cNvPr id="4" name="Freeform 3">
            <a:extLst>
              <a:ext uri="{FF2B5EF4-FFF2-40B4-BE49-F238E27FC236}">
                <a16:creationId xmlns="" xmlns:a16="http://schemas.microsoft.com/office/drawing/2014/main" id="{8D721B43-9CF0-1947-AAB6-2D17E8008F2A}"/>
              </a:ext>
            </a:extLst>
          </p:cNvPr>
          <p:cNvSpPr/>
          <p:nvPr/>
        </p:nvSpPr>
        <p:spPr>
          <a:xfrm>
            <a:off x="5743074" y="4592368"/>
            <a:ext cx="1091972" cy="379031"/>
          </a:xfrm>
          <a:custGeom>
            <a:avLst/>
            <a:gdLst/>
            <a:ahLst/>
            <a:cxnLst/>
            <a:rect l="0" t="0" r="0" b="0"/>
            <a:pathLst>
              <a:path>
                <a:moveTo>
                  <a:pt x="0" y="0"/>
                </a:moveTo>
                <a:lnTo>
                  <a:pt x="0" y="189515"/>
                </a:lnTo>
                <a:lnTo>
                  <a:pt x="1091972" y="189515"/>
                </a:lnTo>
                <a:lnTo>
                  <a:pt x="1091972" y="37903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 name="Freeform 4">
            <a:extLst>
              <a:ext uri="{FF2B5EF4-FFF2-40B4-BE49-F238E27FC236}">
                <a16:creationId xmlns="" xmlns:a16="http://schemas.microsoft.com/office/drawing/2014/main" id="{387D8B99-CE72-CC4D-8182-E8FCA8E29EFC}"/>
              </a:ext>
            </a:extLst>
          </p:cNvPr>
          <p:cNvSpPr/>
          <p:nvPr/>
        </p:nvSpPr>
        <p:spPr>
          <a:xfrm>
            <a:off x="4651101" y="4592368"/>
            <a:ext cx="1091972" cy="379031"/>
          </a:xfrm>
          <a:custGeom>
            <a:avLst/>
            <a:gdLst/>
            <a:ahLst/>
            <a:cxnLst/>
            <a:rect l="0" t="0" r="0" b="0"/>
            <a:pathLst>
              <a:path>
                <a:moveTo>
                  <a:pt x="1091972" y="0"/>
                </a:moveTo>
                <a:lnTo>
                  <a:pt x="1091972" y="189515"/>
                </a:lnTo>
                <a:lnTo>
                  <a:pt x="0" y="189515"/>
                </a:lnTo>
                <a:lnTo>
                  <a:pt x="0" y="37903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 name="Freeform 5">
            <a:extLst>
              <a:ext uri="{FF2B5EF4-FFF2-40B4-BE49-F238E27FC236}">
                <a16:creationId xmlns="" xmlns:a16="http://schemas.microsoft.com/office/drawing/2014/main" id="{43CBA1EC-7096-0143-A618-3928DA41D214}"/>
              </a:ext>
            </a:extLst>
          </p:cNvPr>
          <p:cNvSpPr/>
          <p:nvPr/>
        </p:nvSpPr>
        <p:spPr>
          <a:xfrm>
            <a:off x="4840617" y="3689911"/>
            <a:ext cx="1804913" cy="902456"/>
          </a:xfrm>
          <a:custGeom>
            <a:avLst/>
            <a:gdLst>
              <a:gd name="connsiteX0" fmla="*/ 0 w 1804913"/>
              <a:gd name="connsiteY0" fmla="*/ 0 h 902456"/>
              <a:gd name="connsiteX1" fmla="*/ 1804913 w 1804913"/>
              <a:gd name="connsiteY1" fmla="*/ 0 h 902456"/>
              <a:gd name="connsiteX2" fmla="*/ 1804913 w 1804913"/>
              <a:gd name="connsiteY2" fmla="*/ 902456 h 902456"/>
              <a:gd name="connsiteX3" fmla="*/ 0 w 1804913"/>
              <a:gd name="connsiteY3" fmla="*/ 902456 h 902456"/>
              <a:gd name="connsiteX4" fmla="*/ 0 w 1804913"/>
              <a:gd name="connsiteY4" fmla="*/ 0 h 90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13" h="902456">
                <a:moveTo>
                  <a:pt x="0" y="0"/>
                </a:moveTo>
                <a:lnTo>
                  <a:pt x="1804913" y="0"/>
                </a:lnTo>
                <a:lnTo>
                  <a:pt x="1804913" y="902456"/>
                </a:lnTo>
                <a:lnTo>
                  <a:pt x="0" y="902456"/>
                </a:lnTo>
                <a:lnTo>
                  <a:pt x="0" y="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GPRS Support Node </a:t>
            </a:r>
          </a:p>
        </p:txBody>
      </p:sp>
      <p:sp>
        <p:nvSpPr>
          <p:cNvPr id="7" name="Freeform 6">
            <a:extLst>
              <a:ext uri="{FF2B5EF4-FFF2-40B4-BE49-F238E27FC236}">
                <a16:creationId xmlns="" xmlns:a16="http://schemas.microsoft.com/office/drawing/2014/main" id="{2C663CBF-8FC2-7947-8351-B6ED45F54680}"/>
              </a:ext>
            </a:extLst>
          </p:cNvPr>
          <p:cNvSpPr/>
          <p:nvPr/>
        </p:nvSpPr>
        <p:spPr>
          <a:xfrm>
            <a:off x="3748645" y="4971399"/>
            <a:ext cx="1804913" cy="902456"/>
          </a:xfrm>
          <a:custGeom>
            <a:avLst/>
            <a:gdLst>
              <a:gd name="connsiteX0" fmla="*/ 0 w 1804913"/>
              <a:gd name="connsiteY0" fmla="*/ 0 h 902456"/>
              <a:gd name="connsiteX1" fmla="*/ 1804913 w 1804913"/>
              <a:gd name="connsiteY1" fmla="*/ 0 h 902456"/>
              <a:gd name="connsiteX2" fmla="*/ 1804913 w 1804913"/>
              <a:gd name="connsiteY2" fmla="*/ 902456 h 902456"/>
              <a:gd name="connsiteX3" fmla="*/ 0 w 1804913"/>
              <a:gd name="connsiteY3" fmla="*/ 902456 h 902456"/>
              <a:gd name="connsiteX4" fmla="*/ 0 w 1804913"/>
              <a:gd name="connsiteY4" fmla="*/ 0 h 90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13" h="902456">
                <a:moveTo>
                  <a:pt x="0" y="0"/>
                </a:moveTo>
                <a:lnTo>
                  <a:pt x="1804913" y="0"/>
                </a:lnTo>
                <a:lnTo>
                  <a:pt x="1804913" y="902456"/>
                </a:lnTo>
                <a:lnTo>
                  <a:pt x="0" y="902456"/>
                </a:lnTo>
                <a:lnTo>
                  <a:pt x="0" y="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Font typeface="+mj-lt"/>
              <a:buNone/>
            </a:pPr>
            <a:r>
              <a:rPr lang="en-US" altLang="en-US" sz="2000" b="1" kern="1200" dirty="0"/>
              <a:t>Serving GSN </a:t>
            </a:r>
            <a:r>
              <a:rPr lang="en-US" altLang="en-US" sz="2000" b="1" kern="1200" dirty="0" smtClean="0"/>
              <a:t> </a:t>
            </a:r>
            <a:r>
              <a:rPr lang="en-US" altLang="en-US" sz="2000" b="1" kern="1200" dirty="0"/>
              <a:t>SGSN</a:t>
            </a:r>
            <a:endParaRPr lang="en-US" sz="2000" b="1" kern="1200" dirty="0"/>
          </a:p>
        </p:txBody>
      </p:sp>
      <p:sp>
        <p:nvSpPr>
          <p:cNvPr id="8" name="Freeform 7">
            <a:extLst>
              <a:ext uri="{FF2B5EF4-FFF2-40B4-BE49-F238E27FC236}">
                <a16:creationId xmlns="" xmlns:a16="http://schemas.microsoft.com/office/drawing/2014/main" id="{8CB464D6-2B1A-DB4A-AEFF-7CB23437F7D0}"/>
              </a:ext>
            </a:extLst>
          </p:cNvPr>
          <p:cNvSpPr/>
          <p:nvPr/>
        </p:nvSpPr>
        <p:spPr>
          <a:xfrm>
            <a:off x="5932589" y="4971399"/>
            <a:ext cx="1804913" cy="902456"/>
          </a:xfrm>
          <a:custGeom>
            <a:avLst/>
            <a:gdLst>
              <a:gd name="connsiteX0" fmla="*/ 0 w 1804913"/>
              <a:gd name="connsiteY0" fmla="*/ 0 h 902456"/>
              <a:gd name="connsiteX1" fmla="*/ 1804913 w 1804913"/>
              <a:gd name="connsiteY1" fmla="*/ 0 h 902456"/>
              <a:gd name="connsiteX2" fmla="*/ 1804913 w 1804913"/>
              <a:gd name="connsiteY2" fmla="*/ 902456 h 902456"/>
              <a:gd name="connsiteX3" fmla="*/ 0 w 1804913"/>
              <a:gd name="connsiteY3" fmla="*/ 902456 h 902456"/>
              <a:gd name="connsiteX4" fmla="*/ 0 w 1804913"/>
              <a:gd name="connsiteY4" fmla="*/ 0 h 90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13" h="902456">
                <a:moveTo>
                  <a:pt x="0" y="0"/>
                </a:moveTo>
                <a:lnTo>
                  <a:pt x="1804913" y="0"/>
                </a:lnTo>
                <a:lnTo>
                  <a:pt x="1804913" y="902456"/>
                </a:lnTo>
                <a:lnTo>
                  <a:pt x="0" y="902456"/>
                </a:lnTo>
                <a:lnTo>
                  <a:pt x="0" y="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Font typeface="+mj-lt"/>
              <a:buNone/>
            </a:pPr>
            <a:r>
              <a:rPr lang="en-US" altLang="en-US" sz="2000" b="1" kern="1200" dirty="0"/>
              <a:t>Gateway GSN </a:t>
            </a:r>
            <a:r>
              <a:rPr lang="en-US" altLang="en-US" sz="2000" b="1" kern="1200" dirty="0" smtClean="0"/>
              <a:t> </a:t>
            </a:r>
            <a:r>
              <a:rPr lang="en-US" altLang="en-US" sz="2000" b="1" kern="1200" dirty="0"/>
              <a:t>GGSN</a:t>
            </a:r>
            <a:endParaRPr lang="en-US" sz="2000" b="1" kern="1200" dirty="0"/>
          </a:p>
        </p:txBody>
      </p:sp>
    </p:spTree>
    <p:extLst>
      <p:ext uri="{BB962C8B-B14F-4D97-AF65-F5344CB8AC3E}">
        <p14:creationId xmlns:p14="http://schemas.microsoft.com/office/powerpoint/2010/main" val="274130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GPRS </a:t>
            </a:r>
            <a:r>
              <a:rPr lang="en-IN" dirty="0" smtClean="0"/>
              <a:t>Architecture </a:t>
            </a:r>
            <a:endParaRPr lang="en-IN" dirty="0"/>
          </a:p>
        </p:txBody>
      </p:sp>
      <p:sp>
        <p:nvSpPr>
          <p:cNvPr id="63" name="Cube 62">
            <a:extLst>
              <a:ext uri="{FF2B5EF4-FFF2-40B4-BE49-F238E27FC236}">
                <a16:creationId xmlns="" xmlns:a16="http://schemas.microsoft.com/office/drawing/2014/main" id="{558951A1-8ED2-6C4F-9AB4-0A8425EA8780}"/>
              </a:ext>
            </a:extLst>
          </p:cNvPr>
          <p:cNvSpPr/>
          <p:nvPr/>
        </p:nvSpPr>
        <p:spPr>
          <a:xfrm>
            <a:off x="4724400" y="2872815"/>
            <a:ext cx="838200" cy="838200"/>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t>MSC</a:t>
            </a:r>
            <a:endParaRPr lang="en-US" sz="1400" b="1" dirty="0"/>
          </a:p>
        </p:txBody>
      </p:sp>
      <p:sp>
        <p:nvSpPr>
          <p:cNvPr id="64" name="Cube 63">
            <a:extLst>
              <a:ext uri="{FF2B5EF4-FFF2-40B4-BE49-F238E27FC236}">
                <a16:creationId xmlns="" xmlns:a16="http://schemas.microsoft.com/office/drawing/2014/main" id="{6056ECB9-8511-8B47-9B26-F1F088A35F0B}"/>
              </a:ext>
            </a:extLst>
          </p:cNvPr>
          <p:cNvSpPr/>
          <p:nvPr/>
        </p:nvSpPr>
        <p:spPr>
          <a:xfrm>
            <a:off x="9134887" y="2378485"/>
            <a:ext cx="838200" cy="838200"/>
          </a:xfrm>
          <a:prstGeom prst="cub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t>GGSN</a:t>
            </a:r>
          </a:p>
        </p:txBody>
      </p:sp>
      <p:sp>
        <p:nvSpPr>
          <p:cNvPr id="65" name="Cube 64">
            <a:extLst>
              <a:ext uri="{FF2B5EF4-FFF2-40B4-BE49-F238E27FC236}">
                <a16:creationId xmlns="" xmlns:a16="http://schemas.microsoft.com/office/drawing/2014/main" id="{9695842B-5191-F946-A224-DA8C18BB40AA}"/>
              </a:ext>
            </a:extLst>
          </p:cNvPr>
          <p:cNvSpPr/>
          <p:nvPr/>
        </p:nvSpPr>
        <p:spPr>
          <a:xfrm>
            <a:off x="9134887" y="770615"/>
            <a:ext cx="838200" cy="838200"/>
          </a:xfrm>
          <a:prstGeom prst="cub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t>GGSN</a:t>
            </a:r>
          </a:p>
        </p:txBody>
      </p:sp>
      <p:sp>
        <p:nvSpPr>
          <p:cNvPr id="66" name="Cube 65">
            <a:extLst>
              <a:ext uri="{FF2B5EF4-FFF2-40B4-BE49-F238E27FC236}">
                <a16:creationId xmlns="" xmlns:a16="http://schemas.microsoft.com/office/drawing/2014/main" id="{36DB544E-B579-104B-8176-28EAAD1B8575}"/>
              </a:ext>
            </a:extLst>
          </p:cNvPr>
          <p:cNvSpPr/>
          <p:nvPr/>
        </p:nvSpPr>
        <p:spPr>
          <a:xfrm>
            <a:off x="7182673" y="882936"/>
            <a:ext cx="838200" cy="838200"/>
          </a:xfrm>
          <a:prstGeom prst="cub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00" b="1" dirty="0"/>
          </a:p>
        </p:txBody>
      </p:sp>
      <p:sp>
        <p:nvSpPr>
          <p:cNvPr id="67" name="Cube 66">
            <a:extLst>
              <a:ext uri="{FF2B5EF4-FFF2-40B4-BE49-F238E27FC236}">
                <a16:creationId xmlns="" xmlns:a16="http://schemas.microsoft.com/office/drawing/2014/main" id="{E70231C6-27F4-1945-BADE-1E4D5D3AF00E}"/>
              </a:ext>
            </a:extLst>
          </p:cNvPr>
          <p:cNvSpPr/>
          <p:nvPr/>
        </p:nvSpPr>
        <p:spPr>
          <a:xfrm>
            <a:off x="3313877" y="4173928"/>
            <a:ext cx="685800" cy="685800"/>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b="1" dirty="0"/>
              <a:t>BSC</a:t>
            </a:r>
          </a:p>
        </p:txBody>
      </p:sp>
      <p:sp>
        <p:nvSpPr>
          <p:cNvPr id="68" name="Cube 67">
            <a:extLst>
              <a:ext uri="{FF2B5EF4-FFF2-40B4-BE49-F238E27FC236}">
                <a16:creationId xmlns="" xmlns:a16="http://schemas.microsoft.com/office/drawing/2014/main" id="{61FB08C9-BC41-0148-A486-5BF3750CF296}"/>
              </a:ext>
            </a:extLst>
          </p:cNvPr>
          <p:cNvSpPr/>
          <p:nvPr/>
        </p:nvSpPr>
        <p:spPr>
          <a:xfrm>
            <a:off x="2910380" y="1756764"/>
            <a:ext cx="685800" cy="685800"/>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b="1" dirty="0"/>
              <a:t>BSC</a:t>
            </a:r>
          </a:p>
        </p:txBody>
      </p:sp>
      <p:sp>
        <p:nvSpPr>
          <p:cNvPr id="69" name="Cube 68">
            <a:extLst>
              <a:ext uri="{FF2B5EF4-FFF2-40B4-BE49-F238E27FC236}">
                <a16:creationId xmlns="" xmlns:a16="http://schemas.microsoft.com/office/drawing/2014/main" id="{FCB66AE3-BD62-634C-BD3B-CF63521B7229}"/>
              </a:ext>
            </a:extLst>
          </p:cNvPr>
          <p:cNvSpPr/>
          <p:nvPr/>
        </p:nvSpPr>
        <p:spPr>
          <a:xfrm>
            <a:off x="679417" y="2408349"/>
            <a:ext cx="574119" cy="55608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sp>
        <p:nvSpPr>
          <p:cNvPr id="70" name="Cube 69">
            <a:extLst>
              <a:ext uri="{FF2B5EF4-FFF2-40B4-BE49-F238E27FC236}">
                <a16:creationId xmlns="" xmlns:a16="http://schemas.microsoft.com/office/drawing/2014/main" id="{12A4D9EE-AB11-B744-97D3-AE3328C92A52}"/>
              </a:ext>
            </a:extLst>
          </p:cNvPr>
          <p:cNvSpPr/>
          <p:nvPr/>
        </p:nvSpPr>
        <p:spPr>
          <a:xfrm>
            <a:off x="882384" y="4368197"/>
            <a:ext cx="593490" cy="55879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sp>
        <p:nvSpPr>
          <p:cNvPr id="71" name="Hexagon 70">
            <a:extLst>
              <a:ext uri="{FF2B5EF4-FFF2-40B4-BE49-F238E27FC236}">
                <a16:creationId xmlns="" xmlns:a16="http://schemas.microsoft.com/office/drawing/2014/main" id="{01264BFA-6A44-2846-B96C-46FCFC352E23}"/>
              </a:ext>
            </a:extLst>
          </p:cNvPr>
          <p:cNvSpPr/>
          <p:nvPr/>
        </p:nvSpPr>
        <p:spPr>
          <a:xfrm rot="1631668">
            <a:off x="1038323" y="5159205"/>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2" name="Hexagon 71">
            <a:extLst>
              <a:ext uri="{FF2B5EF4-FFF2-40B4-BE49-F238E27FC236}">
                <a16:creationId xmlns="" xmlns:a16="http://schemas.microsoft.com/office/drawing/2014/main" id="{9BEFFFAD-2B35-8142-9578-1F546D634FD4}"/>
              </a:ext>
            </a:extLst>
          </p:cNvPr>
          <p:cNvSpPr/>
          <p:nvPr/>
        </p:nvSpPr>
        <p:spPr>
          <a:xfrm rot="1631668">
            <a:off x="384838" y="4155622"/>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3" name="Cube 72">
            <a:extLst>
              <a:ext uri="{FF2B5EF4-FFF2-40B4-BE49-F238E27FC236}">
                <a16:creationId xmlns="" xmlns:a16="http://schemas.microsoft.com/office/drawing/2014/main" id="{EBA43F57-8140-384F-A229-E68AC2653CCF}"/>
              </a:ext>
            </a:extLst>
          </p:cNvPr>
          <p:cNvSpPr/>
          <p:nvPr/>
        </p:nvSpPr>
        <p:spPr>
          <a:xfrm>
            <a:off x="1245057" y="5410200"/>
            <a:ext cx="736143" cy="55789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sp>
        <p:nvSpPr>
          <p:cNvPr id="74" name="Hexagon 73">
            <a:extLst>
              <a:ext uri="{FF2B5EF4-FFF2-40B4-BE49-F238E27FC236}">
                <a16:creationId xmlns="" xmlns:a16="http://schemas.microsoft.com/office/drawing/2014/main" id="{1963FC75-9613-804F-B098-6A1BE3A04954}"/>
              </a:ext>
            </a:extLst>
          </p:cNvPr>
          <p:cNvSpPr/>
          <p:nvPr/>
        </p:nvSpPr>
        <p:spPr>
          <a:xfrm rot="1631668">
            <a:off x="923034" y="3142750"/>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5" name="Hexagon 74">
            <a:extLst>
              <a:ext uri="{FF2B5EF4-FFF2-40B4-BE49-F238E27FC236}">
                <a16:creationId xmlns="" xmlns:a16="http://schemas.microsoft.com/office/drawing/2014/main" id="{A0ACB754-BFD6-974E-8727-536CD55783E5}"/>
              </a:ext>
            </a:extLst>
          </p:cNvPr>
          <p:cNvSpPr/>
          <p:nvPr/>
        </p:nvSpPr>
        <p:spPr>
          <a:xfrm rot="1631668">
            <a:off x="265182" y="2146177"/>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76" name="Group 75">
            <a:extLst>
              <a:ext uri="{FF2B5EF4-FFF2-40B4-BE49-F238E27FC236}">
                <a16:creationId xmlns="" xmlns:a16="http://schemas.microsoft.com/office/drawing/2014/main" id="{A6C32737-B5D3-1642-A8DE-9FA18ABE056A}"/>
              </a:ext>
            </a:extLst>
          </p:cNvPr>
          <p:cNvGrpSpPr/>
          <p:nvPr/>
        </p:nvGrpSpPr>
        <p:grpSpPr>
          <a:xfrm rot="13835909">
            <a:off x="1494096" y="5078481"/>
            <a:ext cx="395309" cy="284997"/>
            <a:chOff x="7305676" y="3613321"/>
            <a:chExt cx="562724" cy="527866"/>
          </a:xfrm>
        </p:grpSpPr>
        <p:sp>
          <p:nvSpPr>
            <p:cNvPr id="77" name="Half Frame 76">
              <a:extLst>
                <a:ext uri="{FF2B5EF4-FFF2-40B4-BE49-F238E27FC236}">
                  <a16:creationId xmlns="" xmlns:a16="http://schemas.microsoft.com/office/drawing/2014/main" id="{691C2E2B-AD13-DC48-988C-3EC1CE765E42}"/>
                </a:ext>
              </a:extLst>
            </p:cNvPr>
            <p:cNvSpPr/>
            <p:nvPr/>
          </p:nvSpPr>
          <p:spPr>
            <a:xfrm>
              <a:off x="7620000" y="3892550"/>
              <a:ext cx="248400" cy="248637"/>
            </a:xfrm>
            <a:prstGeom prst="halfFrame">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8" name="Straight Connector 77">
              <a:extLst>
                <a:ext uri="{FF2B5EF4-FFF2-40B4-BE49-F238E27FC236}">
                  <a16:creationId xmlns="" xmlns:a16="http://schemas.microsoft.com/office/drawing/2014/main" id="{2ED9EBB5-231B-6943-82B5-3DF5746B21D2}"/>
                </a:ext>
              </a:extLst>
            </p:cNvPr>
            <p:cNvCxnSpPr>
              <a:cxnSpLocks/>
            </p:cNvCxnSpPr>
            <p:nvPr/>
          </p:nvCxnSpPr>
          <p:spPr>
            <a:xfrm flipH="1" flipV="1">
              <a:off x="7305676" y="3613321"/>
              <a:ext cx="466724" cy="42862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79" name="Picture 78">
            <a:extLst>
              <a:ext uri="{FF2B5EF4-FFF2-40B4-BE49-F238E27FC236}">
                <a16:creationId xmlns="" xmlns:a16="http://schemas.microsoft.com/office/drawing/2014/main" id="{0038FC20-15C2-E943-AB3B-A133F1A5C016}"/>
              </a:ext>
            </a:extLst>
          </p:cNvPr>
          <p:cNvPicPr>
            <a:picLocks noChangeAspect="1"/>
          </p:cNvPicPr>
          <p:nvPr/>
        </p:nvPicPr>
        <p:blipFill>
          <a:blip r:embed="rId2"/>
          <a:stretch>
            <a:fillRect/>
          </a:stretch>
        </p:blipFill>
        <p:spPr>
          <a:xfrm>
            <a:off x="1692453" y="5977225"/>
            <a:ext cx="342900" cy="342900"/>
          </a:xfrm>
          <a:prstGeom prst="rect">
            <a:avLst/>
          </a:prstGeom>
        </p:spPr>
      </p:pic>
      <p:grpSp>
        <p:nvGrpSpPr>
          <p:cNvPr id="80" name="Group 79">
            <a:extLst>
              <a:ext uri="{FF2B5EF4-FFF2-40B4-BE49-F238E27FC236}">
                <a16:creationId xmlns="" xmlns:a16="http://schemas.microsoft.com/office/drawing/2014/main" id="{0F489829-3C4F-4342-B726-92280A7A149C}"/>
              </a:ext>
            </a:extLst>
          </p:cNvPr>
          <p:cNvGrpSpPr/>
          <p:nvPr/>
        </p:nvGrpSpPr>
        <p:grpSpPr>
          <a:xfrm rot="13835909">
            <a:off x="853232" y="4106235"/>
            <a:ext cx="395309" cy="284997"/>
            <a:chOff x="7305676" y="3613321"/>
            <a:chExt cx="562724" cy="527866"/>
          </a:xfrm>
        </p:grpSpPr>
        <p:sp>
          <p:nvSpPr>
            <p:cNvPr id="81" name="Half Frame 80">
              <a:extLst>
                <a:ext uri="{FF2B5EF4-FFF2-40B4-BE49-F238E27FC236}">
                  <a16:creationId xmlns="" xmlns:a16="http://schemas.microsoft.com/office/drawing/2014/main" id="{7984C537-0640-B049-97FB-7341033E0B19}"/>
                </a:ext>
              </a:extLst>
            </p:cNvPr>
            <p:cNvSpPr/>
            <p:nvPr/>
          </p:nvSpPr>
          <p:spPr>
            <a:xfrm>
              <a:off x="7620000" y="3892550"/>
              <a:ext cx="248400" cy="248637"/>
            </a:xfrm>
            <a:prstGeom prst="halfFrame">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2" name="Straight Connector 81">
              <a:extLst>
                <a:ext uri="{FF2B5EF4-FFF2-40B4-BE49-F238E27FC236}">
                  <a16:creationId xmlns="" xmlns:a16="http://schemas.microsoft.com/office/drawing/2014/main" id="{8FEB0C91-152D-724F-BAD7-118F1B6755D3}"/>
                </a:ext>
              </a:extLst>
            </p:cNvPr>
            <p:cNvCxnSpPr>
              <a:cxnSpLocks/>
            </p:cNvCxnSpPr>
            <p:nvPr/>
          </p:nvCxnSpPr>
          <p:spPr>
            <a:xfrm flipH="1" flipV="1">
              <a:off x="7305676" y="3613321"/>
              <a:ext cx="466724" cy="428625"/>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 xmlns:a16="http://schemas.microsoft.com/office/drawing/2014/main" id="{AC8F6DAC-FF20-6640-84E6-3A417E0C352C}"/>
              </a:ext>
            </a:extLst>
          </p:cNvPr>
          <p:cNvGrpSpPr/>
          <p:nvPr/>
        </p:nvGrpSpPr>
        <p:grpSpPr>
          <a:xfrm rot="13835909">
            <a:off x="679185" y="2193141"/>
            <a:ext cx="395309" cy="284997"/>
            <a:chOff x="7305676" y="3613321"/>
            <a:chExt cx="562724" cy="527866"/>
          </a:xfrm>
        </p:grpSpPr>
        <p:sp>
          <p:nvSpPr>
            <p:cNvPr id="84" name="Half Frame 83">
              <a:extLst>
                <a:ext uri="{FF2B5EF4-FFF2-40B4-BE49-F238E27FC236}">
                  <a16:creationId xmlns="" xmlns:a16="http://schemas.microsoft.com/office/drawing/2014/main" id="{15BE3D44-C8EF-D342-A366-140CC934F8C5}"/>
                </a:ext>
              </a:extLst>
            </p:cNvPr>
            <p:cNvSpPr/>
            <p:nvPr/>
          </p:nvSpPr>
          <p:spPr>
            <a:xfrm>
              <a:off x="7620000" y="3892550"/>
              <a:ext cx="248400" cy="248637"/>
            </a:xfrm>
            <a:prstGeom prst="halfFrame">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5" name="Straight Connector 84">
              <a:extLst>
                <a:ext uri="{FF2B5EF4-FFF2-40B4-BE49-F238E27FC236}">
                  <a16:creationId xmlns="" xmlns:a16="http://schemas.microsoft.com/office/drawing/2014/main" id="{0BD0337F-7F7E-EB4F-BDD1-21AE3EE81163}"/>
                </a:ext>
              </a:extLst>
            </p:cNvPr>
            <p:cNvCxnSpPr>
              <a:cxnSpLocks/>
            </p:cNvCxnSpPr>
            <p:nvPr/>
          </p:nvCxnSpPr>
          <p:spPr>
            <a:xfrm flipH="1" flipV="1">
              <a:off x="7305676" y="3613321"/>
              <a:ext cx="466724" cy="42862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86" name="Picture 85">
            <a:extLst>
              <a:ext uri="{FF2B5EF4-FFF2-40B4-BE49-F238E27FC236}">
                <a16:creationId xmlns="" xmlns:a16="http://schemas.microsoft.com/office/drawing/2014/main" id="{8DBEE774-F7C9-734A-94A0-1EEBA35F8E5D}"/>
              </a:ext>
            </a:extLst>
          </p:cNvPr>
          <p:cNvPicPr>
            <a:picLocks noChangeAspect="1"/>
          </p:cNvPicPr>
          <p:nvPr/>
        </p:nvPicPr>
        <p:blipFill>
          <a:blip r:embed="rId2"/>
          <a:stretch>
            <a:fillRect/>
          </a:stretch>
        </p:blipFill>
        <p:spPr>
          <a:xfrm>
            <a:off x="2042974" y="5634325"/>
            <a:ext cx="342900" cy="342900"/>
          </a:xfrm>
          <a:prstGeom prst="rect">
            <a:avLst/>
          </a:prstGeom>
        </p:spPr>
      </p:pic>
      <p:pic>
        <p:nvPicPr>
          <p:cNvPr id="87" name="Picture 86">
            <a:extLst>
              <a:ext uri="{FF2B5EF4-FFF2-40B4-BE49-F238E27FC236}">
                <a16:creationId xmlns="" xmlns:a16="http://schemas.microsoft.com/office/drawing/2014/main" id="{8F5DB1C1-CC26-DA4C-B320-EC92515B5CE2}"/>
              </a:ext>
            </a:extLst>
          </p:cNvPr>
          <p:cNvPicPr>
            <a:picLocks noChangeAspect="1"/>
          </p:cNvPicPr>
          <p:nvPr/>
        </p:nvPicPr>
        <p:blipFill>
          <a:blip r:embed="rId2"/>
          <a:stretch>
            <a:fillRect/>
          </a:stretch>
        </p:blipFill>
        <p:spPr>
          <a:xfrm>
            <a:off x="376018" y="2726732"/>
            <a:ext cx="342900" cy="342900"/>
          </a:xfrm>
          <a:prstGeom prst="rect">
            <a:avLst/>
          </a:prstGeom>
        </p:spPr>
      </p:pic>
      <p:pic>
        <p:nvPicPr>
          <p:cNvPr id="88" name="Picture 87">
            <a:extLst>
              <a:ext uri="{FF2B5EF4-FFF2-40B4-BE49-F238E27FC236}">
                <a16:creationId xmlns="" xmlns:a16="http://schemas.microsoft.com/office/drawing/2014/main" id="{6D69A19D-B346-BE4A-81E7-42A1C167706E}"/>
              </a:ext>
            </a:extLst>
          </p:cNvPr>
          <p:cNvPicPr>
            <a:picLocks noChangeAspect="1"/>
          </p:cNvPicPr>
          <p:nvPr/>
        </p:nvPicPr>
        <p:blipFill>
          <a:blip r:embed="rId2"/>
          <a:stretch>
            <a:fillRect/>
          </a:stretch>
        </p:blipFill>
        <p:spPr>
          <a:xfrm>
            <a:off x="1191976" y="2638785"/>
            <a:ext cx="342900" cy="342900"/>
          </a:xfrm>
          <a:prstGeom prst="rect">
            <a:avLst/>
          </a:prstGeom>
        </p:spPr>
      </p:pic>
      <p:pic>
        <p:nvPicPr>
          <p:cNvPr id="89" name="Picture 88">
            <a:extLst>
              <a:ext uri="{FF2B5EF4-FFF2-40B4-BE49-F238E27FC236}">
                <a16:creationId xmlns="" xmlns:a16="http://schemas.microsoft.com/office/drawing/2014/main" id="{995AE9FE-3F8C-9C45-97A7-1399DD71D180}"/>
              </a:ext>
            </a:extLst>
          </p:cNvPr>
          <p:cNvPicPr>
            <a:picLocks noChangeAspect="1"/>
          </p:cNvPicPr>
          <p:nvPr/>
        </p:nvPicPr>
        <p:blipFill>
          <a:blip r:embed="rId2"/>
          <a:stretch>
            <a:fillRect/>
          </a:stretch>
        </p:blipFill>
        <p:spPr>
          <a:xfrm>
            <a:off x="533940" y="4656798"/>
            <a:ext cx="342900" cy="342900"/>
          </a:xfrm>
          <a:prstGeom prst="rect">
            <a:avLst/>
          </a:prstGeom>
        </p:spPr>
      </p:pic>
      <p:sp>
        <p:nvSpPr>
          <p:cNvPr id="90" name="Freeform 89">
            <a:extLst>
              <a:ext uri="{FF2B5EF4-FFF2-40B4-BE49-F238E27FC236}">
                <a16:creationId xmlns="" xmlns:a16="http://schemas.microsoft.com/office/drawing/2014/main" id="{B533785D-D5F2-2941-9123-50ED58068708}"/>
              </a:ext>
            </a:extLst>
          </p:cNvPr>
          <p:cNvSpPr/>
          <p:nvPr/>
        </p:nvSpPr>
        <p:spPr>
          <a:xfrm>
            <a:off x="921573" y="2335641"/>
            <a:ext cx="501734" cy="301910"/>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a:extLst>
              <a:ext uri="{FF2B5EF4-FFF2-40B4-BE49-F238E27FC236}">
                <a16:creationId xmlns="" xmlns:a16="http://schemas.microsoft.com/office/drawing/2014/main" id="{BE185AB3-92DA-E240-92FD-72CC66FB0395}"/>
              </a:ext>
            </a:extLst>
          </p:cNvPr>
          <p:cNvSpPr/>
          <p:nvPr/>
        </p:nvSpPr>
        <p:spPr>
          <a:xfrm rot="16552411">
            <a:off x="600517" y="4238612"/>
            <a:ext cx="509666" cy="374755"/>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a:extLst>
              <a:ext uri="{FF2B5EF4-FFF2-40B4-BE49-F238E27FC236}">
                <a16:creationId xmlns="" xmlns:a16="http://schemas.microsoft.com/office/drawing/2014/main" id="{610F1373-0B72-A54E-800A-D14A02DFD51E}"/>
              </a:ext>
            </a:extLst>
          </p:cNvPr>
          <p:cNvSpPr/>
          <p:nvPr/>
        </p:nvSpPr>
        <p:spPr>
          <a:xfrm flipH="1">
            <a:off x="533940" y="2335640"/>
            <a:ext cx="387633" cy="480213"/>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a:extLst>
              <a:ext uri="{FF2B5EF4-FFF2-40B4-BE49-F238E27FC236}">
                <a16:creationId xmlns="" xmlns:a16="http://schemas.microsoft.com/office/drawing/2014/main" id="{A9D30BD3-E4EA-E64A-87A5-DC3DB5D0A0CD}"/>
              </a:ext>
            </a:extLst>
          </p:cNvPr>
          <p:cNvSpPr/>
          <p:nvPr/>
        </p:nvSpPr>
        <p:spPr>
          <a:xfrm>
            <a:off x="1719018" y="5153067"/>
            <a:ext cx="490782" cy="466731"/>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a:extLst>
              <a:ext uri="{FF2B5EF4-FFF2-40B4-BE49-F238E27FC236}">
                <a16:creationId xmlns="" xmlns:a16="http://schemas.microsoft.com/office/drawing/2014/main" id="{EE1BB37A-A344-B24E-A08B-D49DC5EE48A9}"/>
              </a:ext>
            </a:extLst>
          </p:cNvPr>
          <p:cNvSpPr/>
          <p:nvPr/>
        </p:nvSpPr>
        <p:spPr>
          <a:xfrm>
            <a:off x="1719018" y="5283967"/>
            <a:ext cx="192790" cy="866078"/>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 xmlns:a16="http://schemas.microsoft.com/office/drawing/2014/main" id="{88A2E71D-A54C-3341-88CF-CECBF0423386}"/>
              </a:ext>
            </a:extLst>
          </p:cNvPr>
          <p:cNvCxnSpPr>
            <a:cxnSpLocks/>
            <a:stCxn id="63" idx="2"/>
            <a:endCxn id="68" idx="4"/>
          </p:cNvCxnSpPr>
          <p:nvPr/>
        </p:nvCxnSpPr>
        <p:spPr>
          <a:xfrm flipH="1" flipV="1">
            <a:off x="3424730" y="2185389"/>
            <a:ext cx="1299670" cy="1211301"/>
          </a:xfrm>
          <a:prstGeom prst="line">
            <a:avLst/>
          </a:prstGeom>
          <a:ln/>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 xmlns:a16="http://schemas.microsoft.com/office/drawing/2014/main" id="{CA54A148-DBDC-D141-B164-FEF1A014E9A3}"/>
              </a:ext>
            </a:extLst>
          </p:cNvPr>
          <p:cNvCxnSpPr>
            <a:cxnSpLocks/>
            <a:stCxn id="63" idx="3"/>
            <a:endCxn id="67" idx="5"/>
          </p:cNvCxnSpPr>
          <p:nvPr/>
        </p:nvCxnSpPr>
        <p:spPr>
          <a:xfrm flipH="1">
            <a:off x="3999677" y="3711015"/>
            <a:ext cx="1039048" cy="720088"/>
          </a:xfrm>
          <a:prstGeom prst="line">
            <a:avLst/>
          </a:prstGeom>
          <a:ln/>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 xmlns:a16="http://schemas.microsoft.com/office/drawing/2014/main" id="{5E08CFAB-4D7E-6546-9EC2-11DE37649E88}"/>
              </a:ext>
            </a:extLst>
          </p:cNvPr>
          <p:cNvCxnSpPr>
            <a:cxnSpLocks/>
            <a:stCxn id="67" idx="2"/>
            <a:endCxn id="73" idx="5"/>
          </p:cNvCxnSpPr>
          <p:nvPr/>
        </p:nvCxnSpPr>
        <p:spPr>
          <a:xfrm flipH="1">
            <a:off x="1981200" y="4602553"/>
            <a:ext cx="1332677" cy="1016857"/>
          </a:xfrm>
          <a:prstGeom prst="line">
            <a:avLst/>
          </a:prstGeom>
          <a:ln/>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 xmlns:a16="http://schemas.microsoft.com/office/drawing/2014/main" id="{3811EF35-143C-3B4F-8960-6E230385A7DB}"/>
              </a:ext>
            </a:extLst>
          </p:cNvPr>
          <p:cNvCxnSpPr>
            <a:cxnSpLocks/>
            <a:stCxn id="67" idx="2"/>
            <a:endCxn id="70" idx="5"/>
          </p:cNvCxnSpPr>
          <p:nvPr/>
        </p:nvCxnSpPr>
        <p:spPr>
          <a:xfrm flipH="1" flipV="1">
            <a:off x="1475874" y="4577744"/>
            <a:ext cx="1838003" cy="24809"/>
          </a:xfrm>
          <a:prstGeom prst="line">
            <a:avLst/>
          </a:prstGeom>
          <a:ln/>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 xmlns:a16="http://schemas.microsoft.com/office/drawing/2014/main" id="{713F5415-CC93-224C-8C86-337711BAE739}"/>
              </a:ext>
            </a:extLst>
          </p:cNvPr>
          <p:cNvCxnSpPr>
            <a:cxnSpLocks/>
            <a:stCxn id="68" idx="2"/>
            <a:endCxn id="69" idx="5"/>
          </p:cNvCxnSpPr>
          <p:nvPr/>
        </p:nvCxnSpPr>
        <p:spPr>
          <a:xfrm flipH="1">
            <a:off x="1253536" y="2185389"/>
            <a:ext cx="1656844" cy="431491"/>
          </a:xfrm>
          <a:prstGeom prst="line">
            <a:avLst/>
          </a:prstGeom>
          <a:ln/>
        </p:spPr>
        <p:style>
          <a:lnRef idx="2">
            <a:schemeClr val="dk1"/>
          </a:lnRef>
          <a:fillRef idx="0">
            <a:schemeClr val="dk1"/>
          </a:fillRef>
          <a:effectRef idx="1">
            <a:schemeClr val="dk1"/>
          </a:effectRef>
          <a:fontRef idx="minor">
            <a:schemeClr val="tx1"/>
          </a:fontRef>
        </p:style>
      </p:cxnSp>
      <p:sp>
        <p:nvSpPr>
          <p:cNvPr id="100" name="Can 99">
            <a:extLst>
              <a:ext uri="{FF2B5EF4-FFF2-40B4-BE49-F238E27FC236}">
                <a16:creationId xmlns="" xmlns:a16="http://schemas.microsoft.com/office/drawing/2014/main" id="{D640A1DD-7762-384D-B0BB-F0693FAF4B71}"/>
              </a:ext>
            </a:extLst>
          </p:cNvPr>
          <p:cNvSpPr/>
          <p:nvPr/>
        </p:nvSpPr>
        <p:spPr>
          <a:xfrm>
            <a:off x="5332354" y="4025936"/>
            <a:ext cx="508259" cy="551808"/>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t>VLR</a:t>
            </a:r>
            <a:endParaRPr lang="en-US" b="1" dirty="0"/>
          </a:p>
        </p:txBody>
      </p:sp>
      <p:sp>
        <p:nvSpPr>
          <p:cNvPr id="101" name="Can 100">
            <a:extLst>
              <a:ext uri="{FF2B5EF4-FFF2-40B4-BE49-F238E27FC236}">
                <a16:creationId xmlns="" xmlns:a16="http://schemas.microsoft.com/office/drawing/2014/main" id="{A44E54A3-E292-F04E-85AA-181E498BE06C}"/>
              </a:ext>
            </a:extLst>
          </p:cNvPr>
          <p:cNvSpPr/>
          <p:nvPr/>
        </p:nvSpPr>
        <p:spPr>
          <a:xfrm>
            <a:off x="6123452" y="4577744"/>
            <a:ext cx="508259" cy="551808"/>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t>HLR</a:t>
            </a:r>
            <a:endParaRPr lang="en-US" b="1" dirty="0"/>
          </a:p>
        </p:txBody>
      </p:sp>
      <p:sp>
        <p:nvSpPr>
          <p:cNvPr id="102" name="Can 101">
            <a:extLst>
              <a:ext uri="{FF2B5EF4-FFF2-40B4-BE49-F238E27FC236}">
                <a16:creationId xmlns="" xmlns:a16="http://schemas.microsoft.com/office/drawing/2014/main" id="{D8C25376-E3A7-8742-AC18-891D9523A460}"/>
              </a:ext>
            </a:extLst>
          </p:cNvPr>
          <p:cNvSpPr/>
          <p:nvPr/>
        </p:nvSpPr>
        <p:spPr>
          <a:xfrm>
            <a:off x="6873118" y="5086992"/>
            <a:ext cx="508259" cy="551808"/>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t>AUC</a:t>
            </a:r>
            <a:endParaRPr lang="en-US" b="1" dirty="0"/>
          </a:p>
        </p:txBody>
      </p:sp>
      <p:sp>
        <p:nvSpPr>
          <p:cNvPr id="103" name="Can 102">
            <a:extLst>
              <a:ext uri="{FF2B5EF4-FFF2-40B4-BE49-F238E27FC236}">
                <a16:creationId xmlns="" xmlns:a16="http://schemas.microsoft.com/office/drawing/2014/main" id="{72AB5613-FA4B-E44F-83B8-A397F9348B58}"/>
              </a:ext>
            </a:extLst>
          </p:cNvPr>
          <p:cNvSpPr/>
          <p:nvPr/>
        </p:nvSpPr>
        <p:spPr>
          <a:xfrm>
            <a:off x="7799710" y="5531641"/>
            <a:ext cx="508259" cy="551808"/>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t>EIR</a:t>
            </a:r>
            <a:endParaRPr lang="en-US" b="1" dirty="0"/>
          </a:p>
        </p:txBody>
      </p:sp>
      <p:cxnSp>
        <p:nvCxnSpPr>
          <p:cNvPr id="104" name="Straight Connector 103">
            <a:extLst>
              <a:ext uri="{FF2B5EF4-FFF2-40B4-BE49-F238E27FC236}">
                <a16:creationId xmlns="" xmlns:a16="http://schemas.microsoft.com/office/drawing/2014/main" id="{A9EDA809-73CE-BA44-A670-6909D50E4893}"/>
              </a:ext>
            </a:extLst>
          </p:cNvPr>
          <p:cNvCxnSpPr>
            <a:cxnSpLocks/>
            <a:endCxn id="63" idx="4"/>
          </p:cNvCxnSpPr>
          <p:nvPr/>
        </p:nvCxnSpPr>
        <p:spPr>
          <a:xfrm flipH="1" flipV="1">
            <a:off x="5353050" y="3396690"/>
            <a:ext cx="3600450" cy="2222720"/>
          </a:xfrm>
          <a:prstGeom prst="line">
            <a:avLst/>
          </a:prstGeom>
          <a:ln/>
        </p:spPr>
        <p:style>
          <a:lnRef idx="2">
            <a:schemeClr val="dk1"/>
          </a:lnRef>
          <a:fillRef idx="0">
            <a:schemeClr val="dk1"/>
          </a:fillRef>
          <a:effectRef idx="1">
            <a:schemeClr val="dk1"/>
          </a:effectRef>
          <a:fontRef idx="minor">
            <a:schemeClr val="tx1"/>
          </a:fontRef>
        </p:style>
      </p:cxnSp>
      <p:cxnSp>
        <p:nvCxnSpPr>
          <p:cNvPr id="105" name="Straight Connector 104">
            <a:extLst>
              <a:ext uri="{FF2B5EF4-FFF2-40B4-BE49-F238E27FC236}">
                <a16:creationId xmlns="" xmlns:a16="http://schemas.microsoft.com/office/drawing/2014/main" id="{EF843DD1-AAD8-5C46-8990-A0109090F7F1}"/>
              </a:ext>
            </a:extLst>
          </p:cNvPr>
          <p:cNvCxnSpPr>
            <a:cxnSpLocks/>
            <a:endCxn id="100" idx="4"/>
          </p:cNvCxnSpPr>
          <p:nvPr/>
        </p:nvCxnSpPr>
        <p:spPr>
          <a:xfrm flipH="1">
            <a:off x="5840613" y="4301840"/>
            <a:ext cx="980110" cy="0"/>
          </a:xfrm>
          <a:prstGeom prst="line">
            <a:avLst/>
          </a:prstGeom>
          <a:ln/>
        </p:spPr>
        <p:style>
          <a:lnRef idx="2">
            <a:schemeClr val="dk1"/>
          </a:lnRef>
          <a:fillRef idx="0">
            <a:schemeClr val="dk1"/>
          </a:fillRef>
          <a:effectRef idx="1">
            <a:schemeClr val="dk1"/>
          </a:effectRef>
          <a:fontRef idx="minor">
            <a:schemeClr val="tx1"/>
          </a:fontRef>
        </p:style>
      </p:cxnSp>
      <p:cxnSp>
        <p:nvCxnSpPr>
          <p:cNvPr id="106" name="Straight Connector 105">
            <a:extLst>
              <a:ext uri="{FF2B5EF4-FFF2-40B4-BE49-F238E27FC236}">
                <a16:creationId xmlns="" xmlns:a16="http://schemas.microsoft.com/office/drawing/2014/main" id="{0F21B0DE-0DB4-074E-9776-6C9C33620315}"/>
              </a:ext>
            </a:extLst>
          </p:cNvPr>
          <p:cNvCxnSpPr>
            <a:cxnSpLocks/>
          </p:cNvCxnSpPr>
          <p:nvPr/>
        </p:nvCxnSpPr>
        <p:spPr>
          <a:xfrm flipH="1">
            <a:off x="6631711" y="4711097"/>
            <a:ext cx="835889" cy="0"/>
          </a:xfrm>
          <a:prstGeom prst="line">
            <a:avLst/>
          </a:prstGeom>
          <a:ln/>
        </p:spPr>
        <p:style>
          <a:lnRef idx="2">
            <a:schemeClr val="dk1"/>
          </a:lnRef>
          <a:fillRef idx="0">
            <a:schemeClr val="dk1"/>
          </a:fillRef>
          <a:effectRef idx="1">
            <a:schemeClr val="dk1"/>
          </a:effectRef>
          <a:fontRef idx="minor">
            <a:schemeClr val="tx1"/>
          </a:fontRef>
        </p:style>
      </p:cxnSp>
      <p:cxnSp>
        <p:nvCxnSpPr>
          <p:cNvPr id="107" name="Straight Connector 106">
            <a:extLst>
              <a:ext uri="{FF2B5EF4-FFF2-40B4-BE49-F238E27FC236}">
                <a16:creationId xmlns="" xmlns:a16="http://schemas.microsoft.com/office/drawing/2014/main" id="{B7429ADD-39EB-684B-AED0-F7108CFE1242}"/>
              </a:ext>
            </a:extLst>
          </p:cNvPr>
          <p:cNvCxnSpPr>
            <a:cxnSpLocks/>
          </p:cNvCxnSpPr>
          <p:nvPr/>
        </p:nvCxnSpPr>
        <p:spPr>
          <a:xfrm flipH="1">
            <a:off x="7381377" y="5264040"/>
            <a:ext cx="980110" cy="0"/>
          </a:xfrm>
          <a:prstGeom prst="line">
            <a:avLst/>
          </a:prstGeom>
          <a:ln/>
        </p:spPr>
        <p:style>
          <a:lnRef idx="2">
            <a:schemeClr val="dk1"/>
          </a:lnRef>
          <a:fillRef idx="0">
            <a:schemeClr val="dk1"/>
          </a:fillRef>
          <a:effectRef idx="1">
            <a:schemeClr val="dk1"/>
          </a:effectRef>
          <a:fontRef idx="minor">
            <a:schemeClr val="tx1"/>
          </a:fontRef>
        </p:style>
      </p:cxnSp>
      <p:cxnSp>
        <p:nvCxnSpPr>
          <p:cNvPr id="108" name="Straight Connector 107">
            <a:extLst>
              <a:ext uri="{FF2B5EF4-FFF2-40B4-BE49-F238E27FC236}">
                <a16:creationId xmlns="" xmlns:a16="http://schemas.microsoft.com/office/drawing/2014/main" id="{CBD6C128-CB53-1C42-BB75-21564E703ED9}"/>
              </a:ext>
            </a:extLst>
          </p:cNvPr>
          <p:cNvCxnSpPr>
            <a:cxnSpLocks/>
          </p:cNvCxnSpPr>
          <p:nvPr/>
        </p:nvCxnSpPr>
        <p:spPr>
          <a:xfrm flipH="1">
            <a:off x="8307970" y="5619410"/>
            <a:ext cx="645530" cy="14915"/>
          </a:xfrm>
          <a:prstGeom prst="line">
            <a:avLst/>
          </a:prstGeom>
          <a:ln/>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 xmlns:a16="http://schemas.microsoft.com/office/drawing/2014/main" id="{062A4350-9858-3E4E-A26C-7C7DC12658F8}"/>
              </a:ext>
            </a:extLst>
          </p:cNvPr>
          <p:cNvCxnSpPr>
            <a:cxnSpLocks/>
            <a:stCxn id="123" idx="0"/>
            <a:endCxn id="65" idx="3"/>
          </p:cNvCxnSpPr>
          <p:nvPr/>
        </p:nvCxnSpPr>
        <p:spPr>
          <a:xfrm flipV="1">
            <a:off x="8125648" y="1608815"/>
            <a:ext cx="1323564" cy="1253001"/>
          </a:xfrm>
          <a:prstGeom prst="line">
            <a:avLst/>
          </a:prstGeom>
          <a:ln/>
        </p:spPr>
        <p:style>
          <a:lnRef idx="2">
            <a:schemeClr val="dk1"/>
          </a:lnRef>
          <a:fillRef idx="0">
            <a:schemeClr val="dk1"/>
          </a:fillRef>
          <a:effectRef idx="1">
            <a:schemeClr val="dk1"/>
          </a:effectRef>
          <a:fontRef idx="minor">
            <a:schemeClr val="tx1"/>
          </a:fontRef>
        </p:style>
      </p:cxnSp>
      <p:cxnSp>
        <p:nvCxnSpPr>
          <p:cNvPr id="110" name="Straight Connector 109">
            <a:extLst>
              <a:ext uri="{FF2B5EF4-FFF2-40B4-BE49-F238E27FC236}">
                <a16:creationId xmlns="" xmlns:a16="http://schemas.microsoft.com/office/drawing/2014/main" id="{B33EA1AA-D28F-E048-B59A-DEF8D594BB1E}"/>
              </a:ext>
            </a:extLst>
          </p:cNvPr>
          <p:cNvCxnSpPr>
            <a:cxnSpLocks/>
            <a:stCxn id="123" idx="5"/>
            <a:endCxn id="64" idx="2"/>
          </p:cNvCxnSpPr>
          <p:nvPr/>
        </p:nvCxnSpPr>
        <p:spPr>
          <a:xfrm flipV="1">
            <a:off x="8439973" y="2902360"/>
            <a:ext cx="694914" cy="273781"/>
          </a:xfrm>
          <a:prstGeom prst="line">
            <a:avLst/>
          </a:prstGeom>
          <a:ln/>
        </p:spPr>
        <p:style>
          <a:lnRef idx="2">
            <a:schemeClr val="dk1"/>
          </a:lnRef>
          <a:fillRef idx="0">
            <a:schemeClr val="dk1"/>
          </a:fillRef>
          <a:effectRef idx="1">
            <a:schemeClr val="dk1"/>
          </a:effectRef>
          <a:fontRef idx="minor">
            <a:schemeClr val="tx1"/>
          </a:fontRef>
        </p:style>
      </p:cxnSp>
      <p:cxnSp>
        <p:nvCxnSpPr>
          <p:cNvPr id="111" name="Straight Connector 110">
            <a:extLst>
              <a:ext uri="{FF2B5EF4-FFF2-40B4-BE49-F238E27FC236}">
                <a16:creationId xmlns="" xmlns:a16="http://schemas.microsoft.com/office/drawing/2014/main" id="{9E49F4E9-1E9C-A842-821E-8EE446321B5C}"/>
              </a:ext>
            </a:extLst>
          </p:cNvPr>
          <p:cNvCxnSpPr>
            <a:cxnSpLocks/>
            <a:stCxn id="123" idx="0"/>
            <a:endCxn id="66" idx="3"/>
          </p:cNvCxnSpPr>
          <p:nvPr/>
        </p:nvCxnSpPr>
        <p:spPr>
          <a:xfrm flipH="1" flipV="1">
            <a:off x="7496998" y="1721136"/>
            <a:ext cx="628650" cy="1140680"/>
          </a:xfrm>
          <a:prstGeom prst="line">
            <a:avLst/>
          </a:prstGeom>
          <a:ln w="3175"/>
        </p:spPr>
        <p:style>
          <a:lnRef idx="1">
            <a:schemeClr val="dk1"/>
          </a:lnRef>
          <a:fillRef idx="0">
            <a:schemeClr val="dk1"/>
          </a:fillRef>
          <a:effectRef idx="0">
            <a:schemeClr val="dk1"/>
          </a:effectRef>
          <a:fontRef idx="minor">
            <a:schemeClr val="tx1"/>
          </a:fontRef>
        </p:style>
      </p:cxnSp>
      <p:sp>
        <p:nvSpPr>
          <p:cNvPr id="112" name="TextBox 111">
            <a:extLst>
              <a:ext uri="{FF2B5EF4-FFF2-40B4-BE49-F238E27FC236}">
                <a16:creationId xmlns="" xmlns:a16="http://schemas.microsoft.com/office/drawing/2014/main" id="{CE160A55-912C-2542-84A7-D1EDA0F8357C}"/>
              </a:ext>
            </a:extLst>
          </p:cNvPr>
          <p:cNvSpPr txBox="1"/>
          <p:nvPr/>
        </p:nvSpPr>
        <p:spPr>
          <a:xfrm>
            <a:off x="6166297" y="1189715"/>
            <a:ext cx="1114753" cy="523220"/>
          </a:xfrm>
          <a:prstGeom prst="rect">
            <a:avLst/>
          </a:prstGeom>
          <a:noFill/>
        </p:spPr>
        <p:txBody>
          <a:bodyPr wrap="square" rtlCol="0">
            <a:spAutoFit/>
          </a:bodyPr>
          <a:lstStyle/>
          <a:p>
            <a:r>
              <a:rPr lang="en-US" sz="1400" b="1" dirty="0"/>
              <a:t>SMS-GMSC</a:t>
            </a:r>
          </a:p>
          <a:p>
            <a:r>
              <a:rPr lang="en-US" sz="1400" b="1" dirty="0"/>
              <a:t>SMS-IWMSC</a:t>
            </a:r>
          </a:p>
        </p:txBody>
      </p:sp>
      <p:cxnSp>
        <p:nvCxnSpPr>
          <p:cNvPr id="113" name="Straight Connector 112">
            <a:extLst>
              <a:ext uri="{FF2B5EF4-FFF2-40B4-BE49-F238E27FC236}">
                <a16:creationId xmlns="" xmlns:a16="http://schemas.microsoft.com/office/drawing/2014/main" id="{EC5D5680-23A7-C841-A008-6C0F65E799B8}"/>
              </a:ext>
            </a:extLst>
          </p:cNvPr>
          <p:cNvCxnSpPr>
            <a:cxnSpLocks/>
            <a:stCxn id="65" idx="5"/>
          </p:cNvCxnSpPr>
          <p:nvPr/>
        </p:nvCxnSpPr>
        <p:spPr>
          <a:xfrm>
            <a:off x="9973087" y="1084940"/>
            <a:ext cx="211032" cy="0"/>
          </a:xfrm>
          <a:prstGeom prst="line">
            <a:avLst/>
          </a:prstGeom>
          <a:ln/>
        </p:spPr>
        <p:style>
          <a:lnRef idx="2">
            <a:schemeClr val="dk1"/>
          </a:lnRef>
          <a:fillRef idx="0">
            <a:schemeClr val="dk1"/>
          </a:fillRef>
          <a:effectRef idx="1">
            <a:schemeClr val="dk1"/>
          </a:effectRef>
          <a:fontRef idx="minor">
            <a:schemeClr val="tx1"/>
          </a:fontRef>
        </p:style>
      </p:cxnSp>
      <p:sp>
        <p:nvSpPr>
          <p:cNvPr id="115" name="TextBox 114">
            <a:extLst>
              <a:ext uri="{FF2B5EF4-FFF2-40B4-BE49-F238E27FC236}">
                <a16:creationId xmlns="" xmlns:a16="http://schemas.microsoft.com/office/drawing/2014/main" id="{7D2F6AF5-27C4-DE43-BD00-E69A6B9D4B59}"/>
              </a:ext>
            </a:extLst>
          </p:cNvPr>
          <p:cNvSpPr txBox="1"/>
          <p:nvPr/>
        </p:nvSpPr>
        <p:spPr>
          <a:xfrm>
            <a:off x="10101716" y="2548625"/>
            <a:ext cx="1114753" cy="523220"/>
          </a:xfrm>
          <a:prstGeom prst="rect">
            <a:avLst/>
          </a:prstGeom>
          <a:noFill/>
        </p:spPr>
        <p:txBody>
          <a:bodyPr wrap="square" rtlCol="0">
            <a:spAutoFit/>
          </a:bodyPr>
          <a:lstStyle/>
          <a:p>
            <a:r>
              <a:rPr lang="en-US" sz="1400" b="1" dirty="0"/>
              <a:t>Internet/</a:t>
            </a:r>
          </a:p>
          <a:p>
            <a:r>
              <a:rPr lang="en-US" sz="1400" b="1" dirty="0"/>
              <a:t>ISDN/PDN</a:t>
            </a:r>
          </a:p>
        </p:txBody>
      </p:sp>
      <p:sp>
        <p:nvSpPr>
          <p:cNvPr id="116" name="TextBox 115">
            <a:extLst>
              <a:ext uri="{FF2B5EF4-FFF2-40B4-BE49-F238E27FC236}">
                <a16:creationId xmlns="" xmlns:a16="http://schemas.microsoft.com/office/drawing/2014/main" id="{E6F4DDC9-6C3D-7147-AB53-52FEBE098030}"/>
              </a:ext>
            </a:extLst>
          </p:cNvPr>
          <p:cNvSpPr txBox="1"/>
          <p:nvPr/>
        </p:nvSpPr>
        <p:spPr>
          <a:xfrm>
            <a:off x="10101716" y="854990"/>
            <a:ext cx="1114753" cy="523220"/>
          </a:xfrm>
          <a:prstGeom prst="rect">
            <a:avLst/>
          </a:prstGeom>
          <a:noFill/>
        </p:spPr>
        <p:txBody>
          <a:bodyPr wrap="square" rtlCol="0">
            <a:spAutoFit/>
          </a:bodyPr>
          <a:lstStyle/>
          <a:p>
            <a:r>
              <a:rPr lang="en-US" sz="1400" b="1" dirty="0"/>
              <a:t>Other GPRS PLMN</a:t>
            </a:r>
          </a:p>
        </p:txBody>
      </p:sp>
      <p:sp>
        <p:nvSpPr>
          <p:cNvPr id="123" name="Cube 122">
            <a:extLst>
              <a:ext uri="{FF2B5EF4-FFF2-40B4-BE49-F238E27FC236}">
                <a16:creationId xmlns="" xmlns:a16="http://schemas.microsoft.com/office/drawing/2014/main" id="{78F79236-F09E-8A46-9B58-E95D85A24ACC}"/>
              </a:ext>
            </a:extLst>
          </p:cNvPr>
          <p:cNvSpPr/>
          <p:nvPr/>
        </p:nvSpPr>
        <p:spPr>
          <a:xfrm>
            <a:off x="7601773" y="2861816"/>
            <a:ext cx="838200" cy="838200"/>
          </a:xfrm>
          <a:prstGeom prst="cube">
            <a:avLst/>
          </a:prstGeom>
          <a:solidFill>
            <a:srgbClr val="CC99FF"/>
          </a:solidFill>
          <a:ln>
            <a:solidFill>
              <a:srgbClr val="5430AA"/>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t>SGSN</a:t>
            </a:r>
            <a:endParaRPr lang="en-US" sz="1400" b="1" dirty="0"/>
          </a:p>
        </p:txBody>
      </p:sp>
      <p:cxnSp>
        <p:nvCxnSpPr>
          <p:cNvPr id="134" name="Straight Connector 133"/>
          <p:cNvCxnSpPr>
            <a:endCxn id="123" idx="2"/>
          </p:cNvCxnSpPr>
          <p:nvPr/>
        </p:nvCxnSpPr>
        <p:spPr>
          <a:xfrm>
            <a:off x="5546558" y="3155056"/>
            <a:ext cx="2055215" cy="230635"/>
          </a:xfrm>
          <a:prstGeom prst="line">
            <a:avLst/>
          </a:prstGeom>
          <a:ln/>
        </p:spPr>
        <p:style>
          <a:lnRef idx="2">
            <a:schemeClr val="dk1"/>
          </a:lnRef>
          <a:fillRef idx="0">
            <a:schemeClr val="dk1"/>
          </a:fillRef>
          <a:effectRef idx="1">
            <a:schemeClr val="dk1"/>
          </a:effectRef>
          <a:fontRef idx="minor">
            <a:schemeClr val="tx1"/>
          </a:fontRef>
        </p:style>
      </p:cxnSp>
      <p:cxnSp>
        <p:nvCxnSpPr>
          <p:cNvPr id="4" name="Straight Connector 3"/>
          <p:cNvCxnSpPr>
            <a:stCxn id="68" idx="5"/>
            <a:endCxn id="123" idx="2"/>
          </p:cNvCxnSpPr>
          <p:nvPr/>
        </p:nvCxnSpPr>
        <p:spPr>
          <a:xfrm>
            <a:off x="3596180" y="2013939"/>
            <a:ext cx="4005593" cy="1371752"/>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0523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0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0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134"/>
                                        </p:tgtEl>
                                        <p:attrNameLst>
                                          <p:attrName>style.visibility</p:attrName>
                                        </p:attrNameLst>
                                      </p:cBhvr>
                                      <p:to>
                                        <p:strVal val="visible"/>
                                      </p:to>
                                    </p:set>
                                    <p:animEffect transition="in" filter="wipe(left)">
                                      <p:cBhvr>
                                        <p:cTn id="97" dur="500"/>
                                        <p:tgtEl>
                                          <p:spTgt spid="134"/>
                                        </p:tgtEl>
                                      </p:cBhvr>
                                    </p:animEffect>
                                  </p:childTnLst>
                                </p:cTn>
                              </p:par>
                              <p:par>
                                <p:cTn id="98" presetID="22" presetClass="entr" presetSubtype="8" fill="hold" nodeType="withEffect">
                                  <p:stCondLst>
                                    <p:cond delay="0"/>
                                  </p:stCondLst>
                                  <p:childTnLst>
                                    <p:set>
                                      <p:cBhvr>
                                        <p:cTn id="99" dur="1" fill="hold">
                                          <p:stCondLst>
                                            <p:cond delay="0"/>
                                          </p:stCondLst>
                                        </p:cTn>
                                        <p:tgtEl>
                                          <p:spTgt spid="4"/>
                                        </p:tgtEl>
                                        <p:attrNameLst>
                                          <p:attrName>style.visibility</p:attrName>
                                        </p:attrNameLst>
                                      </p:cBhvr>
                                      <p:to>
                                        <p:strVal val="visible"/>
                                      </p:to>
                                    </p:set>
                                    <p:animEffect transition="in" filter="wipe(left)">
                                      <p:cBhvr>
                                        <p:cTn id="100" dur="500"/>
                                        <p:tgtEl>
                                          <p:spTgt spid="4"/>
                                        </p:tgtEl>
                                      </p:cBhvr>
                                    </p:animEffect>
                                  </p:childTnLst>
                                </p:cTn>
                              </p:par>
                            </p:childTnLst>
                          </p:cTn>
                        </p:par>
                        <p:par>
                          <p:cTn id="101" fill="hold">
                            <p:stCondLst>
                              <p:cond delay="500"/>
                            </p:stCondLst>
                            <p:childTnLst>
                              <p:par>
                                <p:cTn id="102" presetID="1" presetClass="entr" presetSubtype="0" fill="hold" grpId="0" nodeType="afterEffect">
                                  <p:stCondLst>
                                    <p:cond delay="0"/>
                                  </p:stCondLst>
                                  <p:childTnLst>
                                    <p:set>
                                      <p:cBhvr>
                                        <p:cTn id="103" dur="1" fill="hold">
                                          <p:stCondLst>
                                            <p:cond delay="0"/>
                                          </p:stCondLst>
                                        </p:cTn>
                                        <p:tgtEl>
                                          <p:spTgt spid="123"/>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110"/>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109"/>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65"/>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64"/>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115"/>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113"/>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116"/>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66"/>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111"/>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90" grpId="0" animBg="1"/>
      <p:bldP spid="91" grpId="0" animBg="1"/>
      <p:bldP spid="92" grpId="0" animBg="1"/>
      <p:bldP spid="93" grpId="0" animBg="1"/>
      <p:bldP spid="94" grpId="0" animBg="1"/>
      <p:bldP spid="100" grpId="0" animBg="1"/>
      <p:bldP spid="101" grpId="0" animBg="1"/>
      <p:bldP spid="102" grpId="0" animBg="1"/>
      <p:bldP spid="103" grpId="0" animBg="1"/>
      <p:bldP spid="112" grpId="0"/>
      <p:bldP spid="115" grpId="0"/>
      <p:bldP spid="116" grpId="0"/>
      <p:bldP spid="1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GPRS Architecture </a:t>
            </a:r>
          </a:p>
        </p:txBody>
      </p:sp>
      <p:sp>
        <p:nvSpPr>
          <p:cNvPr id="3" name="Content Placeholder 2"/>
          <p:cNvSpPr>
            <a:spLocks noGrp="1"/>
          </p:cNvSpPr>
          <p:nvPr>
            <p:ph idx="1"/>
          </p:nvPr>
        </p:nvSpPr>
        <p:spPr>
          <a:xfrm>
            <a:off x="131181" y="863444"/>
            <a:ext cx="5948778" cy="5590565"/>
          </a:xfrm>
        </p:spPr>
        <p:txBody>
          <a:bodyPr/>
          <a:lstStyle/>
          <a:p>
            <a:r>
              <a:rPr lang="en-IN" dirty="0"/>
              <a:t>GPRS architecture works on the same procedure like </a:t>
            </a:r>
            <a:r>
              <a:rPr lang="en-IN" dirty="0">
                <a:solidFill>
                  <a:srgbClr val="7030A0"/>
                </a:solidFill>
              </a:rPr>
              <a:t>GSM</a:t>
            </a:r>
            <a:r>
              <a:rPr lang="en-IN" dirty="0"/>
              <a:t> network, but, has additional entities that allow </a:t>
            </a:r>
            <a:r>
              <a:rPr lang="en-IN" dirty="0">
                <a:solidFill>
                  <a:srgbClr val="7030A0"/>
                </a:solidFill>
              </a:rPr>
              <a:t>packet data transmission</a:t>
            </a:r>
            <a:r>
              <a:rPr lang="en-IN" dirty="0" smtClean="0"/>
              <a:t>.</a:t>
            </a:r>
          </a:p>
          <a:p>
            <a:r>
              <a:rPr lang="en-US" dirty="0" smtClean="0"/>
              <a:t>Together with </a:t>
            </a:r>
            <a:r>
              <a:rPr lang="en-IN" dirty="0" smtClean="0"/>
              <a:t>the </a:t>
            </a:r>
            <a:r>
              <a:rPr lang="en-IN" dirty="0"/>
              <a:t>packet data transport the GSM network </a:t>
            </a:r>
            <a:r>
              <a:rPr lang="en-IN" dirty="0">
                <a:solidFill>
                  <a:srgbClr val="7030A0"/>
                </a:solidFill>
              </a:rPr>
              <a:t>accommodates</a:t>
            </a:r>
            <a:r>
              <a:rPr lang="en-IN" dirty="0"/>
              <a:t> multiple users to share the same </a:t>
            </a:r>
            <a:r>
              <a:rPr lang="en-IN" dirty="0">
                <a:solidFill>
                  <a:srgbClr val="7030A0"/>
                </a:solidFill>
              </a:rPr>
              <a:t>air interface </a:t>
            </a:r>
            <a:r>
              <a:rPr lang="en-IN" dirty="0" smtClean="0"/>
              <a:t>resources concurrently.</a:t>
            </a:r>
          </a:p>
          <a:p>
            <a:r>
              <a:rPr lang="en-IN" dirty="0"/>
              <a:t>GPRS attempts to reuse the existing GSM </a:t>
            </a:r>
            <a:r>
              <a:rPr lang="en-IN" dirty="0" smtClean="0"/>
              <a:t>network.</a:t>
            </a:r>
          </a:p>
          <a:p>
            <a:r>
              <a:rPr lang="en-IN" dirty="0" smtClean="0"/>
              <a:t>Moreover, </a:t>
            </a:r>
            <a:r>
              <a:rPr lang="en-IN" dirty="0"/>
              <a:t>to effectively build a packet-based mobile cellular network, some </a:t>
            </a:r>
            <a:r>
              <a:rPr lang="en-IN" dirty="0">
                <a:solidFill>
                  <a:srgbClr val="7030A0"/>
                </a:solidFill>
              </a:rPr>
              <a:t>new</a:t>
            </a:r>
            <a:r>
              <a:rPr lang="en-IN" dirty="0"/>
              <a:t> network </a:t>
            </a:r>
            <a:r>
              <a:rPr lang="en-IN" dirty="0">
                <a:solidFill>
                  <a:srgbClr val="7030A0"/>
                </a:solidFill>
              </a:rPr>
              <a:t>elements, interfaces</a:t>
            </a:r>
            <a:r>
              <a:rPr lang="en-IN" dirty="0"/>
              <a:t>, and </a:t>
            </a:r>
            <a:r>
              <a:rPr lang="en-IN" dirty="0">
                <a:solidFill>
                  <a:srgbClr val="7030A0"/>
                </a:solidFill>
              </a:rPr>
              <a:t>protocols</a:t>
            </a:r>
            <a:r>
              <a:rPr lang="en-IN" dirty="0"/>
              <a:t> for handling packet traffic are required.</a:t>
            </a:r>
          </a:p>
        </p:txBody>
      </p:sp>
      <p:pic>
        <p:nvPicPr>
          <p:cNvPr id="4" name="Picture 3"/>
          <p:cNvPicPr>
            <a:picLocks noChangeAspect="1"/>
          </p:cNvPicPr>
          <p:nvPr/>
        </p:nvPicPr>
        <p:blipFill>
          <a:blip r:embed="rId2"/>
          <a:stretch>
            <a:fillRect/>
          </a:stretch>
        </p:blipFill>
        <p:spPr>
          <a:xfrm>
            <a:off x="6271374" y="1389968"/>
            <a:ext cx="5801263" cy="2957443"/>
          </a:xfrm>
          <a:prstGeom prst="rect">
            <a:avLst/>
          </a:prstGeom>
        </p:spPr>
      </p:pic>
    </p:spTree>
    <p:extLst>
      <p:ext uri="{BB962C8B-B14F-4D97-AF65-F5344CB8AC3E}">
        <p14:creationId xmlns:p14="http://schemas.microsoft.com/office/powerpoint/2010/main" val="195561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GPRS </a:t>
            </a:r>
            <a:r>
              <a:rPr lang="en-IN" dirty="0" smtClean="0"/>
              <a:t>Architecture: </a:t>
            </a:r>
            <a:r>
              <a:rPr lang="en-US" dirty="0" smtClean="0"/>
              <a:t>SGSN</a:t>
            </a:r>
            <a:endParaRPr lang="en-IN" dirty="0"/>
          </a:p>
        </p:txBody>
      </p:sp>
      <p:sp>
        <p:nvSpPr>
          <p:cNvPr id="3" name="Content Placeholder 2"/>
          <p:cNvSpPr>
            <a:spLocks noGrp="1"/>
          </p:cNvSpPr>
          <p:nvPr>
            <p:ph idx="1"/>
          </p:nvPr>
        </p:nvSpPr>
        <p:spPr>
          <a:xfrm>
            <a:off x="131180" y="863444"/>
            <a:ext cx="9349704" cy="5590565"/>
          </a:xfrm>
        </p:spPr>
        <p:txBody>
          <a:bodyPr/>
          <a:lstStyle/>
          <a:p>
            <a:r>
              <a:rPr lang="en-US" altLang="en-US" dirty="0" smtClean="0">
                <a:solidFill>
                  <a:srgbClr val="5430AA"/>
                </a:solidFill>
              </a:rPr>
              <a:t>Serving </a:t>
            </a:r>
            <a:r>
              <a:rPr lang="en-US" altLang="en-US" dirty="0">
                <a:solidFill>
                  <a:srgbClr val="5430AA"/>
                </a:solidFill>
              </a:rPr>
              <a:t>GPRS Support Node </a:t>
            </a:r>
            <a:endParaRPr lang="en-US" altLang="en-US" dirty="0" smtClean="0">
              <a:solidFill>
                <a:srgbClr val="5430AA"/>
              </a:solidFill>
            </a:endParaRPr>
          </a:p>
          <a:p>
            <a:r>
              <a:rPr lang="en-US" altLang="en-US" dirty="0" smtClean="0"/>
              <a:t>SGSN </a:t>
            </a:r>
            <a:r>
              <a:rPr lang="en-US" altLang="en-US" dirty="0"/>
              <a:t>is at the same hierarchical level as the </a:t>
            </a:r>
            <a:r>
              <a:rPr lang="en-US" altLang="en-US" dirty="0">
                <a:solidFill>
                  <a:srgbClr val="5430AA"/>
                </a:solidFill>
              </a:rPr>
              <a:t>MSC</a:t>
            </a:r>
            <a:r>
              <a:rPr lang="en-US" altLang="en-US" dirty="0"/>
              <a:t>, so whatever </a:t>
            </a:r>
            <a:r>
              <a:rPr lang="en-US" altLang="en-US" dirty="0">
                <a:solidFill>
                  <a:srgbClr val="5430AA"/>
                </a:solidFill>
              </a:rPr>
              <a:t>MSC does for voice, SGSN does for packet data.</a:t>
            </a:r>
          </a:p>
          <a:p>
            <a:r>
              <a:rPr lang="en-US" altLang="en-US" dirty="0"/>
              <a:t>SGSN’s tasks includes:</a:t>
            </a:r>
          </a:p>
          <a:p>
            <a:pPr lvl="1"/>
            <a:r>
              <a:rPr lang="en-US" altLang="en-US" dirty="0">
                <a:solidFill>
                  <a:srgbClr val="5430AA"/>
                </a:solidFill>
              </a:rPr>
              <a:t>Packet</a:t>
            </a:r>
            <a:r>
              <a:rPr lang="en-US" altLang="en-US" dirty="0"/>
              <a:t> switching</a:t>
            </a:r>
          </a:p>
          <a:p>
            <a:pPr lvl="1"/>
            <a:r>
              <a:rPr lang="en-US" altLang="en-US" dirty="0">
                <a:solidFill>
                  <a:srgbClr val="5430AA"/>
                </a:solidFill>
              </a:rPr>
              <a:t>Routing</a:t>
            </a:r>
            <a:r>
              <a:rPr lang="en-US" altLang="en-US" dirty="0"/>
              <a:t> and </a:t>
            </a:r>
            <a:r>
              <a:rPr lang="en-US" altLang="en-US" dirty="0">
                <a:solidFill>
                  <a:srgbClr val="5430AA"/>
                </a:solidFill>
              </a:rPr>
              <a:t>transfer</a:t>
            </a:r>
          </a:p>
          <a:p>
            <a:pPr lvl="1"/>
            <a:r>
              <a:rPr lang="en-US" altLang="en-US" dirty="0">
                <a:solidFill>
                  <a:srgbClr val="5430AA"/>
                </a:solidFill>
              </a:rPr>
              <a:t>Mobility</a:t>
            </a:r>
            <a:r>
              <a:rPr lang="en-US" altLang="en-US" dirty="0"/>
              <a:t> management</a:t>
            </a:r>
          </a:p>
          <a:p>
            <a:pPr lvl="1"/>
            <a:r>
              <a:rPr lang="en-US" altLang="en-US" dirty="0">
                <a:solidFill>
                  <a:srgbClr val="5430AA"/>
                </a:solidFill>
              </a:rPr>
              <a:t>Logical link </a:t>
            </a:r>
            <a:r>
              <a:rPr lang="en-US" altLang="en-US" dirty="0"/>
              <a:t>management</a:t>
            </a:r>
          </a:p>
          <a:p>
            <a:pPr lvl="1"/>
            <a:r>
              <a:rPr lang="en-US" altLang="en-US" dirty="0">
                <a:solidFill>
                  <a:srgbClr val="5430AA"/>
                </a:solidFill>
              </a:rPr>
              <a:t>Authentication</a:t>
            </a:r>
            <a:r>
              <a:rPr lang="en-US" altLang="en-US" dirty="0"/>
              <a:t> and </a:t>
            </a:r>
            <a:r>
              <a:rPr lang="en-US" altLang="en-US" dirty="0">
                <a:solidFill>
                  <a:srgbClr val="5430AA"/>
                </a:solidFill>
              </a:rPr>
              <a:t>Charging</a:t>
            </a:r>
            <a:r>
              <a:rPr lang="en-US" altLang="en-US" dirty="0"/>
              <a:t> functions</a:t>
            </a:r>
          </a:p>
          <a:p>
            <a:r>
              <a:rPr lang="en-US" altLang="en-US" dirty="0"/>
              <a:t>SGSN processes the </a:t>
            </a:r>
            <a:r>
              <a:rPr lang="en-US" altLang="en-US" dirty="0">
                <a:solidFill>
                  <a:srgbClr val="5430AA"/>
                </a:solidFill>
              </a:rPr>
              <a:t>registration</a:t>
            </a:r>
            <a:r>
              <a:rPr lang="en-US" altLang="en-US" dirty="0"/>
              <a:t> of new mobile subscribers and keeps a record of their location within a given service area.</a:t>
            </a:r>
          </a:p>
          <a:p>
            <a:r>
              <a:rPr lang="en-US" altLang="en-US" dirty="0"/>
              <a:t>Location register of the SGSN stores location information (like a </a:t>
            </a:r>
            <a:r>
              <a:rPr lang="en-US" altLang="en-US" dirty="0">
                <a:solidFill>
                  <a:srgbClr val="5430AA"/>
                </a:solidFill>
              </a:rPr>
              <a:t>current cell, current VLR</a:t>
            </a:r>
            <a:r>
              <a:rPr lang="en-US" altLang="en-US" dirty="0"/>
              <a:t>, etc.) and user profiles of all GPRS users registered with this SGSN.</a:t>
            </a:r>
          </a:p>
          <a:p>
            <a:r>
              <a:rPr lang="en-US" altLang="en-US" dirty="0"/>
              <a:t>SGSN sends </a:t>
            </a:r>
            <a:r>
              <a:rPr lang="en-US" altLang="en-US" dirty="0">
                <a:solidFill>
                  <a:srgbClr val="5430AA"/>
                </a:solidFill>
              </a:rPr>
              <a:t>queries</a:t>
            </a:r>
            <a:r>
              <a:rPr lang="en-US" altLang="en-US" dirty="0"/>
              <a:t> to HLR to obtain </a:t>
            </a:r>
            <a:r>
              <a:rPr lang="en-US" altLang="en-US" dirty="0">
                <a:solidFill>
                  <a:srgbClr val="5430AA"/>
                </a:solidFill>
              </a:rPr>
              <a:t>profile data of GPRS subscribers.</a:t>
            </a:r>
          </a:p>
          <a:p>
            <a:endParaRPr lang="en-IN" dirty="0"/>
          </a:p>
        </p:txBody>
      </p:sp>
      <p:pic>
        <p:nvPicPr>
          <p:cNvPr id="4" name="Picture 3"/>
          <p:cNvPicPr>
            <a:picLocks noChangeAspect="1"/>
          </p:cNvPicPr>
          <p:nvPr/>
        </p:nvPicPr>
        <p:blipFill>
          <a:blip r:embed="rId2"/>
          <a:stretch>
            <a:fillRect/>
          </a:stretch>
        </p:blipFill>
        <p:spPr>
          <a:xfrm>
            <a:off x="6271374" y="1389968"/>
            <a:ext cx="5801263" cy="2957443"/>
          </a:xfrm>
          <a:prstGeom prst="rect">
            <a:avLst/>
          </a:prstGeom>
        </p:spPr>
      </p:pic>
    </p:spTree>
    <p:extLst>
      <p:ext uri="{BB962C8B-B14F-4D97-AF65-F5344CB8AC3E}">
        <p14:creationId xmlns:p14="http://schemas.microsoft.com/office/powerpoint/2010/main" val="369680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GPRS Architecture: </a:t>
            </a:r>
            <a:r>
              <a:rPr lang="en-US" dirty="0" smtClean="0"/>
              <a:t>GGSN</a:t>
            </a:r>
            <a:endParaRPr lang="en-IN" dirty="0"/>
          </a:p>
        </p:txBody>
      </p:sp>
      <p:sp>
        <p:nvSpPr>
          <p:cNvPr id="3" name="Content Placeholder 2"/>
          <p:cNvSpPr>
            <a:spLocks noGrp="1"/>
          </p:cNvSpPr>
          <p:nvPr>
            <p:ph idx="1"/>
          </p:nvPr>
        </p:nvSpPr>
        <p:spPr>
          <a:xfrm>
            <a:off x="131181" y="863444"/>
            <a:ext cx="5996903" cy="5590565"/>
          </a:xfrm>
        </p:spPr>
        <p:txBody>
          <a:bodyPr/>
          <a:lstStyle/>
          <a:p>
            <a:r>
              <a:rPr lang="en-US" altLang="en-US" dirty="0" smtClean="0">
                <a:solidFill>
                  <a:srgbClr val="5430AA"/>
                </a:solidFill>
              </a:rPr>
              <a:t>Gateway </a:t>
            </a:r>
            <a:r>
              <a:rPr lang="en-US" altLang="en-US" dirty="0">
                <a:solidFill>
                  <a:srgbClr val="5430AA"/>
                </a:solidFill>
              </a:rPr>
              <a:t>GPRS Support Node </a:t>
            </a:r>
          </a:p>
          <a:p>
            <a:r>
              <a:rPr lang="en-US" altLang="en-US" dirty="0" smtClean="0"/>
              <a:t>GGSN </a:t>
            </a:r>
            <a:r>
              <a:rPr lang="en-US" altLang="en-US" dirty="0"/>
              <a:t>acts as an </a:t>
            </a:r>
            <a:r>
              <a:rPr lang="en-US" altLang="en-US" dirty="0">
                <a:solidFill>
                  <a:srgbClr val="5430AA"/>
                </a:solidFill>
              </a:rPr>
              <a:t>interface </a:t>
            </a:r>
            <a:r>
              <a:rPr lang="en-US" altLang="en-US" dirty="0"/>
              <a:t>between the </a:t>
            </a:r>
            <a:r>
              <a:rPr lang="en-US" altLang="en-US" dirty="0">
                <a:solidFill>
                  <a:srgbClr val="5430AA"/>
                </a:solidFill>
              </a:rPr>
              <a:t>GPRS backbone network</a:t>
            </a:r>
            <a:r>
              <a:rPr lang="en-US" altLang="en-US" dirty="0">
                <a:solidFill>
                  <a:srgbClr val="C00000"/>
                </a:solidFill>
              </a:rPr>
              <a:t> </a:t>
            </a:r>
            <a:r>
              <a:rPr lang="en-US" altLang="en-US" dirty="0"/>
              <a:t>and the </a:t>
            </a:r>
            <a:r>
              <a:rPr lang="en-US" altLang="en-US" dirty="0">
                <a:solidFill>
                  <a:srgbClr val="5430AA"/>
                </a:solidFill>
              </a:rPr>
              <a:t>external packet data networks. </a:t>
            </a:r>
          </a:p>
          <a:p>
            <a:r>
              <a:rPr lang="en-US" altLang="en-US" dirty="0"/>
              <a:t>GGSN’s functions are similar to the </a:t>
            </a:r>
            <a:r>
              <a:rPr lang="en-US" altLang="en-US" dirty="0">
                <a:solidFill>
                  <a:srgbClr val="5430AA"/>
                </a:solidFill>
              </a:rPr>
              <a:t>router</a:t>
            </a:r>
            <a:r>
              <a:rPr lang="en-US" altLang="en-US" dirty="0"/>
              <a:t> in a LAN.</a:t>
            </a:r>
          </a:p>
          <a:p>
            <a:r>
              <a:rPr lang="en-US" altLang="en-US" dirty="0"/>
              <a:t>GGSN maintains routing information that is necessary to tunnel the </a:t>
            </a:r>
            <a:r>
              <a:rPr lang="en-US" altLang="en-US" dirty="0">
                <a:solidFill>
                  <a:srgbClr val="5430AA"/>
                </a:solidFill>
              </a:rPr>
              <a:t>Protocol Data Units (PDUs)</a:t>
            </a:r>
            <a:r>
              <a:rPr lang="en-US" altLang="en-US" dirty="0">
                <a:solidFill>
                  <a:srgbClr val="C00000"/>
                </a:solidFill>
              </a:rPr>
              <a:t> </a:t>
            </a:r>
            <a:r>
              <a:rPr lang="en-US" altLang="en-US" dirty="0"/>
              <a:t>to the </a:t>
            </a:r>
            <a:r>
              <a:rPr lang="en-US" altLang="en-US" dirty="0">
                <a:solidFill>
                  <a:srgbClr val="5430AA"/>
                </a:solidFill>
              </a:rPr>
              <a:t>SGSNs </a:t>
            </a:r>
            <a:r>
              <a:rPr lang="en-US" altLang="en-US" dirty="0"/>
              <a:t>that service particular mobile stations.</a:t>
            </a:r>
          </a:p>
          <a:p>
            <a:endParaRPr lang="en-IN" dirty="0"/>
          </a:p>
        </p:txBody>
      </p:sp>
      <p:pic>
        <p:nvPicPr>
          <p:cNvPr id="4" name="Picture 3"/>
          <p:cNvPicPr>
            <a:picLocks noChangeAspect="1"/>
          </p:cNvPicPr>
          <p:nvPr/>
        </p:nvPicPr>
        <p:blipFill>
          <a:blip r:embed="rId2"/>
          <a:stretch>
            <a:fillRect/>
          </a:stretch>
        </p:blipFill>
        <p:spPr>
          <a:xfrm>
            <a:off x="6271374" y="1389968"/>
            <a:ext cx="5801263" cy="2957443"/>
          </a:xfrm>
          <a:prstGeom prst="rect">
            <a:avLst/>
          </a:prstGeom>
        </p:spPr>
      </p:pic>
    </p:spTree>
    <p:extLst>
      <p:ext uri="{BB962C8B-B14F-4D97-AF65-F5344CB8AC3E}">
        <p14:creationId xmlns:p14="http://schemas.microsoft.com/office/powerpoint/2010/main" val="260549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GPRS Architecture: </a:t>
            </a:r>
            <a:r>
              <a:rPr lang="en-US" dirty="0" smtClean="0"/>
              <a:t>GGSN</a:t>
            </a:r>
            <a:endParaRPr lang="en-IN" dirty="0"/>
          </a:p>
        </p:txBody>
      </p:sp>
      <p:sp>
        <p:nvSpPr>
          <p:cNvPr id="3" name="Content Placeholder 2"/>
          <p:cNvSpPr>
            <a:spLocks noGrp="1"/>
          </p:cNvSpPr>
          <p:nvPr>
            <p:ph idx="1"/>
          </p:nvPr>
        </p:nvSpPr>
        <p:spPr>
          <a:xfrm>
            <a:off x="131181" y="863444"/>
            <a:ext cx="5996903" cy="5590565"/>
          </a:xfrm>
        </p:spPr>
        <p:txBody>
          <a:bodyPr/>
          <a:lstStyle/>
          <a:p>
            <a:r>
              <a:rPr lang="en-US" altLang="en-US" dirty="0"/>
              <a:t>GGSNs </a:t>
            </a:r>
            <a:r>
              <a:rPr lang="en-US" altLang="en-US" dirty="0">
                <a:solidFill>
                  <a:srgbClr val="5430AA"/>
                </a:solidFill>
              </a:rPr>
              <a:t>converts </a:t>
            </a:r>
            <a:r>
              <a:rPr lang="en-US" altLang="en-US" dirty="0"/>
              <a:t>the </a:t>
            </a:r>
            <a:r>
              <a:rPr lang="en-US" altLang="en-US" dirty="0">
                <a:solidFill>
                  <a:srgbClr val="5430AA"/>
                </a:solidFill>
              </a:rPr>
              <a:t>GPRS packets </a:t>
            </a:r>
            <a:r>
              <a:rPr lang="en-US" altLang="en-US" dirty="0"/>
              <a:t>coming from the </a:t>
            </a:r>
            <a:r>
              <a:rPr lang="en-US" altLang="en-US" dirty="0">
                <a:solidFill>
                  <a:srgbClr val="5430AA"/>
                </a:solidFill>
              </a:rPr>
              <a:t>SGSN</a:t>
            </a:r>
            <a:r>
              <a:rPr lang="en-US" altLang="en-US" dirty="0"/>
              <a:t> into the appropriate </a:t>
            </a:r>
            <a:r>
              <a:rPr lang="en-US" altLang="en-US" dirty="0">
                <a:solidFill>
                  <a:srgbClr val="5430AA"/>
                </a:solidFill>
              </a:rPr>
              <a:t>packet data protocol (PDP) format </a:t>
            </a:r>
            <a:r>
              <a:rPr lang="en-US" altLang="en-US" dirty="0"/>
              <a:t>for the data networks like the Internet.</a:t>
            </a:r>
          </a:p>
          <a:p>
            <a:r>
              <a:rPr lang="en-US" altLang="en-US" dirty="0">
                <a:solidFill>
                  <a:srgbClr val="5430AA"/>
                </a:solidFill>
              </a:rPr>
              <a:t>PDP</a:t>
            </a:r>
            <a:r>
              <a:rPr lang="en-US" altLang="en-US" dirty="0"/>
              <a:t> sends these packets out on the corresponding packet data network.</a:t>
            </a:r>
          </a:p>
          <a:p>
            <a:r>
              <a:rPr lang="en-US" altLang="en-US" dirty="0"/>
              <a:t>PDP </a:t>
            </a:r>
            <a:r>
              <a:rPr lang="en-US" altLang="en-US" dirty="0">
                <a:solidFill>
                  <a:srgbClr val="5430AA"/>
                </a:solidFill>
              </a:rPr>
              <a:t>receives</a:t>
            </a:r>
            <a:r>
              <a:rPr lang="en-US" altLang="en-US" dirty="0"/>
              <a:t> incoming data packets from data networks and converts them to the </a:t>
            </a:r>
            <a:r>
              <a:rPr lang="en-US" altLang="en-US" dirty="0">
                <a:solidFill>
                  <a:srgbClr val="5430AA"/>
                </a:solidFill>
              </a:rPr>
              <a:t>GSM address </a:t>
            </a:r>
            <a:r>
              <a:rPr lang="en-US" altLang="en-US" dirty="0"/>
              <a:t>of the destination user.</a:t>
            </a:r>
          </a:p>
          <a:p>
            <a:r>
              <a:rPr lang="en-US" altLang="en-US" dirty="0"/>
              <a:t>GGSN stores the </a:t>
            </a:r>
            <a:r>
              <a:rPr lang="en-US" altLang="en-US" dirty="0">
                <a:solidFill>
                  <a:srgbClr val="5430AA"/>
                </a:solidFill>
              </a:rPr>
              <a:t>current SGSN address of the user</a:t>
            </a:r>
            <a:r>
              <a:rPr lang="en-US" altLang="en-US" dirty="0">
                <a:solidFill>
                  <a:srgbClr val="C00000"/>
                </a:solidFill>
              </a:rPr>
              <a:t> </a:t>
            </a:r>
            <a:r>
              <a:rPr lang="en-US" altLang="en-US" dirty="0"/>
              <a:t>and </a:t>
            </a:r>
            <a:r>
              <a:rPr lang="en-US" altLang="en-US" dirty="0" smtClean="0">
                <a:solidFill>
                  <a:srgbClr val="5430AA"/>
                </a:solidFill>
              </a:rPr>
              <a:t>user’s profile </a:t>
            </a:r>
            <a:r>
              <a:rPr lang="en-US" altLang="en-US" dirty="0" smtClean="0"/>
              <a:t>in </a:t>
            </a:r>
            <a:r>
              <a:rPr lang="en-US" altLang="en-US" dirty="0"/>
              <a:t>its location register while performing </a:t>
            </a:r>
            <a:r>
              <a:rPr lang="en-US" altLang="en-US" dirty="0" smtClean="0">
                <a:solidFill>
                  <a:srgbClr val="5430AA"/>
                </a:solidFill>
              </a:rPr>
              <a:t>authentication </a:t>
            </a:r>
            <a:r>
              <a:rPr lang="en-US" altLang="en-US" dirty="0">
                <a:solidFill>
                  <a:srgbClr val="5430AA"/>
                </a:solidFill>
              </a:rPr>
              <a:t>and charging functions</a:t>
            </a:r>
            <a:r>
              <a:rPr lang="en-US" altLang="en-US" dirty="0">
                <a:solidFill>
                  <a:srgbClr val="C00000"/>
                </a:solidFill>
              </a:rPr>
              <a:t> </a:t>
            </a:r>
            <a:r>
              <a:rPr lang="en-US" altLang="en-US" dirty="0"/>
              <a:t>related to data transfer.</a:t>
            </a:r>
          </a:p>
          <a:p>
            <a:endParaRPr lang="en-IN" dirty="0"/>
          </a:p>
        </p:txBody>
      </p:sp>
      <p:pic>
        <p:nvPicPr>
          <p:cNvPr id="4" name="Picture 3"/>
          <p:cNvPicPr>
            <a:picLocks noChangeAspect="1"/>
          </p:cNvPicPr>
          <p:nvPr/>
        </p:nvPicPr>
        <p:blipFill>
          <a:blip r:embed="rId2"/>
          <a:stretch>
            <a:fillRect/>
          </a:stretch>
        </p:blipFill>
        <p:spPr>
          <a:xfrm>
            <a:off x="6271374" y="1389968"/>
            <a:ext cx="5801263" cy="2957443"/>
          </a:xfrm>
          <a:prstGeom prst="rect">
            <a:avLst/>
          </a:prstGeom>
        </p:spPr>
      </p:pic>
    </p:spTree>
    <p:extLst>
      <p:ext uri="{BB962C8B-B14F-4D97-AF65-F5344CB8AC3E}">
        <p14:creationId xmlns:p14="http://schemas.microsoft.com/office/powerpoint/2010/main" val="257732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GPRS Architecture: </a:t>
            </a:r>
            <a:r>
              <a:rPr lang="en-US" dirty="0" smtClean="0"/>
              <a:t>GPRS </a:t>
            </a:r>
            <a:r>
              <a:rPr lang="en-US" dirty="0"/>
              <a:t>Network Enhancements</a:t>
            </a:r>
            <a:endParaRPr lang="en-IN" dirty="0"/>
          </a:p>
        </p:txBody>
      </p:sp>
      <p:sp>
        <p:nvSpPr>
          <p:cNvPr id="3" name="Content Placeholder 2"/>
          <p:cNvSpPr>
            <a:spLocks noGrp="1"/>
          </p:cNvSpPr>
          <p:nvPr>
            <p:ph idx="1"/>
          </p:nvPr>
        </p:nvSpPr>
        <p:spPr>
          <a:xfrm>
            <a:off x="131181" y="863444"/>
            <a:ext cx="7216104" cy="5590565"/>
          </a:xfrm>
        </p:spPr>
        <p:txBody>
          <a:bodyPr/>
          <a:lstStyle/>
          <a:p>
            <a:r>
              <a:rPr lang="en-US" altLang="en-US" dirty="0">
                <a:solidFill>
                  <a:srgbClr val="7030A0"/>
                </a:solidFill>
              </a:rPr>
              <a:t>Base Station System (BSS) </a:t>
            </a:r>
            <a:r>
              <a:rPr lang="en-US" altLang="en-US" dirty="0"/>
              <a:t>needs enhancement to recognize and send packet data.</a:t>
            </a:r>
          </a:p>
          <a:p>
            <a:pPr lvl="1"/>
            <a:r>
              <a:rPr lang="en-US" altLang="en-US" dirty="0">
                <a:solidFill>
                  <a:srgbClr val="7030A0"/>
                </a:solidFill>
              </a:rPr>
              <a:t>BTS needs an upgrade </a:t>
            </a:r>
            <a:r>
              <a:rPr lang="en-US" altLang="en-US" dirty="0"/>
              <a:t>to allow transportation of user data to the SGSN. </a:t>
            </a:r>
          </a:p>
          <a:p>
            <a:pPr lvl="1"/>
            <a:r>
              <a:rPr lang="en-US" altLang="en-US" dirty="0"/>
              <a:t>Also BTS needs to be upgraded to support packet data transportation between BTS and MS over the radio.</a:t>
            </a:r>
          </a:p>
          <a:p>
            <a:r>
              <a:rPr lang="en-US" altLang="en-US" dirty="0">
                <a:solidFill>
                  <a:srgbClr val="7030A0"/>
                </a:solidFill>
              </a:rPr>
              <a:t>HLR </a:t>
            </a:r>
            <a:r>
              <a:rPr lang="en-US" altLang="en-US" dirty="0"/>
              <a:t>needs enhancement to </a:t>
            </a:r>
            <a:r>
              <a:rPr lang="en-US" altLang="en-US" dirty="0">
                <a:solidFill>
                  <a:srgbClr val="7030A0"/>
                </a:solidFill>
              </a:rPr>
              <a:t>register GPRS user profiles </a:t>
            </a:r>
            <a:r>
              <a:rPr lang="en-US" altLang="en-US" dirty="0"/>
              <a:t>and respond to queries originating from GSNs regarding these profiles.</a:t>
            </a:r>
          </a:p>
          <a:p>
            <a:r>
              <a:rPr lang="en-US" altLang="en-US" dirty="0">
                <a:solidFill>
                  <a:srgbClr val="7030A0"/>
                </a:solidFill>
              </a:rPr>
              <a:t>MS</a:t>
            </a:r>
            <a:r>
              <a:rPr lang="en-US" altLang="en-US" dirty="0"/>
              <a:t> (mobile station) for GPRS is different from that of GSM.</a:t>
            </a:r>
          </a:p>
          <a:p>
            <a:r>
              <a:rPr lang="en-US" altLang="en-US" dirty="0">
                <a:solidFill>
                  <a:srgbClr val="7030A0"/>
                </a:solidFill>
              </a:rPr>
              <a:t>SMS-GMSCs</a:t>
            </a:r>
            <a:r>
              <a:rPr lang="en-US" altLang="en-US" dirty="0"/>
              <a:t> and </a:t>
            </a:r>
            <a:r>
              <a:rPr lang="en-US" altLang="en-US" dirty="0" smtClean="0">
                <a:solidFill>
                  <a:srgbClr val="7030A0"/>
                </a:solidFill>
              </a:rPr>
              <a:t>SMS-IWMSCs(Internetworking MSC) </a:t>
            </a:r>
            <a:r>
              <a:rPr lang="en-US" altLang="en-US" dirty="0"/>
              <a:t>are upgraded to support SMS transmission via the SGSN.</a:t>
            </a:r>
          </a:p>
          <a:p>
            <a:endParaRPr lang="en-IN" dirty="0"/>
          </a:p>
        </p:txBody>
      </p:sp>
      <p:pic>
        <p:nvPicPr>
          <p:cNvPr id="4" name="Picture 3"/>
          <p:cNvPicPr>
            <a:picLocks noChangeAspect="1"/>
          </p:cNvPicPr>
          <p:nvPr/>
        </p:nvPicPr>
        <p:blipFill>
          <a:blip r:embed="rId2"/>
          <a:stretch>
            <a:fillRect/>
          </a:stretch>
        </p:blipFill>
        <p:spPr>
          <a:xfrm>
            <a:off x="7372751" y="1389968"/>
            <a:ext cx="4699886" cy="2395969"/>
          </a:xfrm>
          <a:prstGeom prst="rect">
            <a:avLst/>
          </a:prstGeom>
        </p:spPr>
      </p:pic>
    </p:spTree>
    <p:extLst>
      <p:ext uri="{BB962C8B-B14F-4D97-AF65-F5344CB8AC3E}">
        <p14:creationId xmlns:p14="http://schemas.microsoft.com/office/powerpoint/2010/main" val="371068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GPRS Architecture: </a:t>
            </a:r>
            <a:r>
              <a:rPr lang="en-IN" dirty="0" smtClean="0"/>
              <a:t>Internal Backbone</a:t>
            </a:r>
            <a:endParaRPr lang="en-IN" dirty="0"/>
          </a:p>
        </p:txBody>
      </p:sp>
      <p:sp>
        <p:nvSpPr>
          <p:cNvPr id="3" name="Content Placeholder 2"/>
          <p:cNvSpPr>
            <a:spLocks noGrp="1"/>
          </p:cNvSpPr>
          <p:nvPr>
            <p:ph idx="1"/>
          </p:nvPr>
        </p:nvSpPr>
        <p:spPr>
          <a:xfrm>
            <a:off x="131181" y="863444"/>
            <a:ext cx="5916694" cy="5590565"/>
          </a:xfrm>
        </p:spPr>
        <p:txBody>
          <a:bodyPr/>
          <a:lstStyle/>
          <a:p>
            <a:r>
              <a:rPr lang="en-IN" dirty="0">
                <a:solidFill>
                  <a:srgbClr val="5430AA"/>
                </a:solidFill>
              </a:rPr>
              <a:t>The internal backbone </a:t>
            </a:r>
            <a:r>
              <a:rPr lang="en-IN" dirty="0"/>
              <a:t>is an IP based network used to carry packets between different </a:t>
            </a:r>
            <a:r>
              <a:rPr lang="en-IN" dirty="0">
                <a:solidFill>
                  <a:srgbClr val="5430AA"/>
                </a:solidFill>
              </a:rPr>
              <a:t>GSN</a:t>
            </a:r>
            <a:r>
              <a:rPr lang="en-IN" dirty="0"/>
              <a:t>s. </a:t>
            </a:r>
            <a:endParaRPr lang="en-IN" dirty="0" smtClean="0"/>
          </a:p>
          <a:p>
            <a:r>
              <a:rPr lang="en-IN" dirty="0" smtClean="0">
                <a:solidFill>
                  <a:srgbClr val="5430AA"/>
                </a:solidFill>
              </a:rPr>
              <a:t>Tunnelling</a:t>
            </a:r>
            <a:r>
              <a:rPr lang="en-IN" dirty="0" smtClean="0"/>
              <a:t> </a:t>
            </a:r>
            <a:r>
              <a:rPr lang="en-IN" dirty="0"/>
              <a:t>is used between SGSNs and GGSNs, so the internal backbone does not need any information about domains outside the GPRS network. </a:t>
            </a:r>
            <a:endParaRPr lang="en-IN" dirty="0" smtClean="0"/>
          </a:p>
          <a:p>
            <a:r>
              <a:rPr lang="en-IN" dirty="0" smtClean="0">
                <a:solidFill>
                  <a:srgbClr val="5430AA"/>
                </a:solidFill>
              </a:rPr>
              <a:t>Signalling</a:t>
            </a:r>
            <a:r>
              <a:rPr lang="en-IN" dirty="0" smtClean="0"/>
              <a:t> </a:t>
            </a:r>
            <a:r>
              <a:rPr lang="en-IN" dirty="0"/>
              <a:t>from a GSN to a MSC, HLR or EIR is done using </a:t>
            </a:r>
            <a:r>
              <a:rPr lang="en-IN" dirty="0">
                <a:solidFill>
                  <a:srgbClr val="5430AA"/>
                </a:solidFill>
              </a:rPr>
              <a:t>SS7</a:t>
            </a:r>
            <a:r>
              <a:rPr lang="en-IN" dirty="0"/>
              <a:t>.</a:t>
            </a:r>
          </a:p>
        </p:txBody>
      </p:sp>
      <p:pic>
        <p:nvPicPr>
          <p:cNvPr id="4" name="Picture 3"/>
          <p:cNvPicPr>
            <a:picLocks noChangeAspect="1"/>
          </p:cNvPicPr>
          <p:nvPr/>
        </p:nvPicPr>
        <p:blipFill>
          <a:blip r:embed="rId2"/>
          <a:stretch>
            <a:fillRect/>
          </a:stretch>
        </p:blipFill>
        <p:spPr>
          <a:xfrm>
            <a:off x="6271374" y="1389968"/>
            <a:ext cx="5801263" cy="2957443"/>
          </a:xfrm>
          <a:prstGeom prst="rect">
            <a:avLst/>
          </a:prstGeom>
        </p:spPr>
      </p:pic>
    </p:spTree>
    <p:extLst>
      <p:ext uri="{BB962C8B-B14F-4D97-AF65-F5344CB8AC3E}">
        <p14:creationId xmlns:p14="http://schemas.microsoft.com/office/powerpoint/2010/main" val="257800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GPRS </a:t>
            </a:r>
            <a:r>
              <a:rPr lang="en-IN" dirty="0" smtClean="0"/>
              <a:t>Architecture </a:t>
            </a:r>
            <a:endParaRPr lang="en-IN" dirty="0"/>
          </a:p>
        </p:txBody>
      </p:sp>
      <p:sp>
        <p:nvSpPr>
          <p:cNvPr id="63" name="Cube 62">
            <a:extLst>
              <a:ext uri="{FF2B5EF4-FFF2-40B4-BE49-F238E27FC236}">
                <a16:creationId xmlns="" xmlns:a16="http://schemas.microsoft.com/office/drawing/2014/main" id="{558951A1-8ED2-6C4F-9AB4-0A8425EA8780}"/>
              </a:ext>
            </a:extLst>
          </p:cNvPr>
          <p:cNvSpPr/>
          <p:nvPr/>
        </p:nvSpPr>
        <p:spPr>
          <a:xfrm>
            <a:off x="4724400" y="2872815"/>
            <a:ext cx="838200" cy="838200"/>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t>MSC</a:t>
            </a:r>
            <a:endParaRPr lang="en-US" sz="1400" b="1" dirty="0"/>
          </a:p>
        </p:txBody>
      </p:sp>
      <p:sp>
        <p:nvSpPr>
          <p:cNvPr id="64" name="Cube 63">
            <a:extLst>
              <a:ext uri="{FF2B5EF4-FFF2-40B4-BE49-F238E27FC236}">
                <a16:creationId xmlns="" xmlns:a16="http://schemas.microsoft.com/office/drawing/2014/main" id="{6056ECB9-8511-8B47-9B26-F1F088A35F0B}"/>
              </a:ext>
            </a:extLst>
          </p:cNvPr>
          <p:cNvSpPr/>
          <p:nvPr/>
        </p:nvSpPr>
        <p:spPr>
          <a:xfrm>
            <a:off x="9134887" y="2378485"/>
            <a:ext cx="838200" cy="838200"/>
          </a:xfrm>
          <a:prstGeom prst="cub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t>GGSN</a:t>
            </a:r>
          </a:p>
        </p:txBody>
      </p:sp>
      <p:sp>
        <p:nvSpPr>
          <p:cNvPr id="65" name="Cube 64">
            <a:extLst>
              <a:ext uri="{FF2B5EF4-FFF2-40B4-BE49-F238E27FC236}">
                <a16:creationId xmlns="" xmlns:a16="http://schemas.microsoft.com/office/drawing/2014/main" id="{9695842B-5191-F946-A224-DA8C18BB40AA}"/>
              </a:ext>
            </a:extLst>
          </p:cNvPr>
          <p:cNvSpPr/>
          <p:nvPr/>
        </p:nvSpPr>
        <p:spPr>
          <a:xfrm>
            <a:off x="9134887" y="770615"/>
            <a:ext cx="838200" cy="838200"/>
          </a:xfrm>
          <a:prstGeom prst="cub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t>GGSN</a:t>
            </a:r>
          </a:p>
        </p:txBody>
      </p:sp>
      <p:sp>
        <p:nvSpPr>
          <p:cNvPr id="66" name="Cube 65">
            <a:extLst>
              <a:ext uri="{FF2B5EF4-FFF2-40B4-BE49-F238E27FC236}">
                <a16:creationId xmlns="" xmlns:a16="http://schemas.microsoft.com/office/drawing/2014/main" id="{36DB544E-B579-104B-8176-28EAAD1B8575}"/>
              </a:ext>
            </a:extLst>
          </p:cNvPr>
          <p:cNvSpPr/>
          <p:nvPr/>
        </p:nvSpPr>
        <p:spPr>
          <a:xfrm>
            <a:off x="7182673" y="882936"/>
            <a:ext cx="838200" cy="838200"/>
          </a:xfrm>
          <a:prstGeom prst="cub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00" b="1" dirty="0"/>
          </a:p>
        </p:txBody>
      </p:sp>
      <p:sp>
        <p:nvSpPr>
          <p:cNvPr id="67" name="Cube 66">
            <a:extLst>
              <a:ext uri="{FF2B5EF4-FFF2-40B4-BE49-F238E27FC236}">
                <a16:creationId xmlns="" xmlns:a16="http://schemas.microsoft.com/office/drawing/2014/main" id="{E70231C6-27F4-1945-BADE-1E4D5D3AF00E}"/>
              </a:ext>
            </a:extLst>
          </p:cNvPr>
          <p:cNvSpPr/>
          <p:nvPr/>
        </p:nvSpPr>
        <p:spPr>
          <a:xfrm>
            <a:off x="3313877" y="4173928"/>
            <a:ext cx="685800" cy="685800"/>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b="1" dirty="0"/>
              <a:t>BSC</a:t>
            </a:r>
          </a:p>
        </p:txBody>
      </p:sp>
      <p:sp>
        <p:nvSpPr>
          <p:cNvPr id="68" name="Cube 67">
            <a:extLst>
              <a:ext uri="{FF2B5EF4-FFF2-40B4-BE49-F238E27FC236}">
                <a16:creationId xmlns="" xmlns:a16="http://schemas.microsoft.com/office/drawing/2014/main" id="{61FB08C9-BC41-0148-A486-5BF3750CF296}"/>
              </a:ext>
            </a:extLst>
          </p:cNvPr>
          <p:cNvSpPr/>
          <p:nvPr/>
        </p:nvSpPr>
        <p:spPr>
          <a:xfrm>
            <a:off x="2910380" y="1756764"/>
            <a:ext cx="685800" cy="685800"/>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b="1" dirty="0"/>
              <a:t>BSC</a:t>
            </a:r>
          </a:p>
        </p:txBody>
      </p:sp>
      <p:sp>
        <p:nvSpPr>
          <p:cNvPr id="69" name="Cube 68">
            <a:extLst>
              <a:ext uri="{FF2B5EF4-FFF2-40B4-BE49-F238E27FC236}">
                <a16:creationId xmlns="" xmlns:a16="http://schemas.microsoft.com/office/drawing/2014/main" id="{FCB66AE3-BD62-634C-BD3B-CF63521B7229}"/>
              </a:ext>
            </a:extLst>
          </p:cNvPr>
          <p:cNvSpPr/>
          <p:nvPr/>
        </p:nvSpPr>
        <p:spPr>
          <a:xfrm>
            <a:off x="679417" y="2408349"/>
            <a:ext cx="574119" cy="55608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sp>
        <p:nvSpPr>
          <p:cNvPr id="70" name="Cube 69">
            <a:extLst>
              <a:ext uri="{FF2B5EF4-FFF2-40B4-BE49-F238E27FC236}">
                <a16:creationId xmlns="" xmlns:a16="http://schemas.microsoft.com/office/drawing/2014/main" id="{12A4D9EE-AB11-B744-97D3-AE3328C92A52}"/>
              </a:ext>
            </a:extLst>
          </p:cNvPr>
          <p:cNvSpPr/>
          <p:nvPr/>
        </p:nvSpPr>
        <p:spPr>
          <a:xfrm>
            <a:off x="882384" y="4368197"/>
            <a:ext cx="593490" cy="55879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sp>
        <p:nvSpPr>
          <p:cNvPr id="71" name="Hexagon 70">
            <a:extLst>
              <a:ext uri="{FF2B5EF4-FFF2-40B4-BE49-F238E27FC236}">
                <a16:creationId xmlns="" xmlns:a16="http://schemas.microsoft.com/office/drawing/2014/main" id="{01264BFA-6A44-2846-B96C-46FCFC352E23}"/>
              </a:ext>
            </a:extLst>
          </p:cNvPr>
          <p:cNvSpPr/>
          <p:nvPr/>
        </p:nvSpPr>
        <p:spPr>
          <a:xfrm rot="1631668">
            <a:off x="1038323" y="5159205"/>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2" name="Hexagon 71">
            <a:extLst>
              <a:ext uri="{FF2B5EF4-FFF2-40B4-BE49-F238E27FC236}">
                <a16:creationId xmlns="" xmlns:a16="http://schemas.microsoft.com/office/drawing/2014/main" id="{9BEFFFAD-2B35-8142-9578-1F546D634FD4}"/>
              </a:ext>
            </a:extLst>
          </p:cNvPr>
          <p:cNvSpPr/>
          <p:nvPr/>
        </p:nvSpPr>
        <p:spPr>
          <a:xfrm rot="1631668">
            <a:off x="384838" y="4155622"/>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3" name="Cube 72">
            <a:extLst>
              <a:ext uri="{FF2B5EF4-FFF2-40B4-BE49-F238E27FC236}">
                <a16:creationId xmlns="" xmlns:a16="http://schemas.microsoft.com/office/drawing/2014/main" id="{EBA43F57-8140-384F-A229-E68AC2653CCF}"/>
              </a:ext>
            </a:extLst>
          </p:cNvPr>
          <p:cNvSpPr/>
          <p:nvPr/>
        </p:nvSpPr>
        <p:spPr>
          <a:xfrm>
            <a:off x="1245057" y="5410200"/>
            <a:ext cx="736143" cy="55789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sp>
        <p:nvSpPr>
          <p:cNvPr id="74" name="Hexagon 73">
            <a:extLst>
              <a:ext uri="{FF2B5EF4-FFF2-40B4-BE49-F238E27FC236}">
                <a16:creationId xmlns="" xmlns:a16="http://schemas.microsoft.com/office/drawing/2014/main" id="{1963FC75-9613-804F-B098-6A1BE3A04954}"/>
              </a:ext>
            </a:extLst>
          </p:cNvPr>
          <p:cNvSpPr/>
          <p:nvPr/>
        </p:nvSpPr>
        <p:spPr>
          <a:xfrm rot="1631668">
            <a:off x="923034" y="3142750"/>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5" name="Hexagon 74">
            <a:extLst>
              <a:ext uri="{FF2B5EF4-FFF2-40B4-BE49-F238E27FC236}">
                <a16:creationId xmlns="" xmlns:a16="http://schemas.microsoft.com/office/drawing/2014/main" id="{A0ACB754-BFD6-974E-8727-536CD55783E5}"/>
              </a:ext>
            </a:extLst>
          </p:cNvPr>
          <p:cNvSpPr/>
          <p:nvPr/>
        </p:nvSpPr>
        <p:spPr>
          <a:xfrm rot="1631668">
            <a:off x="265182" y="2146177"/>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76" name="Group 75">
            <a:extLst>
              <a:ext uri="{FF2B5EF4-FFF2-40B4-BE49-F238E27FC236}">
                <a16:creationId xmlns="" xmlns:a16="http://schemas.microsoft.com/office/drawing/2014/main" id="{A6C32737-B5D3-1642-A8DE-9FA18ABE056A}"/>
              </a:ext>
            </a:extLst>
          </p:cNvPr>
          <p:cNvGrpSpPr/>
          <p:nvPr/>
        </p:nvGrpSpPr>
        <p:grpSpPr>
          <a:xfrm rot="13835909">
            <a:off x="1494096" y="5078481"/>
            <a:ext cx="395309" cy="284997"/>
            <a:chOff x="7305676" y="3613321"/>
            <a:chExt cx="562724" cy="527866"/>
          </a:xfrm>
        </p:grpSpPr>
        <p:sp>
          <p:nvSpPr>
            <p:cNvPr id="77" name="Half Frame 76">
              <a:extLst>
                <a:ext uri="{FF2B5EF4-FFF2-40B4-BE49-F238E27FC236}">
                  <a16:creationId xmlns="" xmlns:a16="http://schemas.microsoft.com/office/drawing/2014/main" id="{691C2E2B-AD13-DC48-988C-3EC1CE765E42}"/>
                </a:ext>
              </a:extLst>
            </p:cNvPr>
            <p:cNvSpPr/>
            <p:nvPr/>
          </p:nvSpPr>
          <p:spPr>
            <a:xfrm>
              <a:off x="7620000" y="3892550"/>
              <a:ext cx="248400" cy="248637"/>
            </a:xfrm>
            <a:prstGeom prst="halfFrame">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8" name="Straight Connector 77">
              <a:extLst>
                <a:ext uri="{FF2B5EF4-FFF2-40B4-BE49-F238E27FC236}">
                  <a16:creationId xmlns="" xmlns:a16="http://schemas.microsoft.com/office/drawing/2014/main" id="{2ED9EBB5-231B-6943-82B5-3DF5746B21D2}"/>
                </a:ext>
              </a:extLst>
            </p:cNvPr>
            <p:cNvCxnSpPr>
              <a:cxnSpLocks/>
            </p:cNvCxnSpPr>
            <p:nvPr/>
          </p:nvCxnSpPr>
          <p:spPr>
            <a:xfrm flipH="1" flipV="1">
              <a:off x="7305676" y="3613321"/>
              <a:ext cx="466724" cy="42862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79" name="Picture 78">
            <a:extLst>
              <a:ext uri="{FF2B5EF4-FFF2-40B4-BE49-F238E27FC236}">
                <a16:creationId xmlns="" xmlns:a16="http://schemas.microsoft.com/office/drawing/2014/main" id="{0038FC20-15C2-E943-AB3B-A133F1A5C016}"/>
              </a:ext>
            </a:extLst>
          </p:cNvPr>
          <p:cNvPicPr>
            <a:picLocks noChangeAspect="1"/>
          </p:cNvPicPr>
          <p:nvPr/>
        </p:nvPicPr>
        <p:blipFill>
          <a:blip r:embed="rId2"/>
          <a:stretch>
            <a:fillRect/>
          </a:stretch>
        </p:blipFill>
        <p:spPr>
          <a:xfrm>
            <a:off x="1692453" y="5977225"/>
            <a:ext cx="342900" cy="342900"/>
          </a:xfrm>
          <a:prstGeom prst="rect">
            <a:avLst/>
          </a:prstGeom>
        </p:spPr>
      </p:pic>
      <p:grpSp>
        <p:nvGrpSpPr>
          <p:cNvPr id="80" name="Group 79">
            <a:extLst>
              <a:ext uri="{FF2B5EF4-FFF2-40B4-BE49-F238E27FC236}">
                <a16:creationId xmlns="" xmlns:a16="http://schemas.microsoft.com/office/drawing/2014/main" id="{0F489829-3C4F-4342-B726-92280A7A149C}"/>
              </a:ext>
            </a:extLst>
          </p:cNvPr>
          <p:cNvGrpSpPr/>
          <p:nvPr/>
        </p:nvGrpSpPr>
        <p:grpSpPr>
          <a:xfrm rot="13835909">
            <a:off x="853232" y="4106235"/>
            <a:ext cx="395309" cy="284997"/>
            <a:chOff x="7305676" y="3613321"/>
            <a:chExt cx="562724" cy="527866"/>
          </a:xfrm>
        </p:grpSpPr>
        <p:sp>
          <p:nvSpPr>
            <p:cNvPr id="81" name="Half Frame 80">
              <a:extLst>
                <a:ext uri="{FF2B5EF4-FFF2-40B4-BE49-F238E27FC236}">
                  <a16:creationId xmlns="" xmlns:a16="http://schemas.microsoft.com/office/drawing/2014/main" id="{7984C537-0640-B049-97FB-7341033E0B19}"/>
                </a:ext>
              </a:extLst>
            </p:cNvPr>
            <p:cNvSpPr/>
            <p:nvPr/>
          </p:nvSpPr>
          <p:spPr>
            <a:xfrm>
              <a:off x="7620000" y="3892550"/>
              <a:ext cx="248400" cy="248637"/>
            </a:xfrm>
            <a:prstGeom prst="halfFrame">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2" name="Straight Connector 81">
              <a:extLst>
                <a:ext uri="{FF2B5EF4-FFF2-40B4-BE49-F238E27FC236}">
                  <a16:creationId xmlns="" xmlns:a16="http://schemas.microsoft.com/office/drawing/2014/main" id="{8FEB0C91-152D-724F-BAD7-118F1B6755D3}"/>
                </a:ext>
              </a:extLst>
            </p:cNvPr>
            <p:cNvCxnSpPr>
              <a:cxnSpLocks/>
            </p:cNvCxnSpPr>
            <p:nvPr/>
          </p:nvCxnSpPr>
          <p:spPr>
            <a:xfrm flipH="1" flipV="1">
              <a:off x="7305676" y="3613321"/>
              <a:ext cx="466724" cy="428625"/>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 xmlns:a16="http://schemas.microsoft.com/office/drawing/2014/main" id="{AC8F6DAC-FF20-6640-84E6-3A417E0C352C}"/>
              </a:ext>
            </a:extLst>
          </p:cNvPr>
          <p:cNvGrpSpPr/>
          <p:nvPr/>
        </p:nvGrpSpPr>
        <p:grpSpPr>
          <a:xfrm rot="13835909">
            <a:off x="679185" y="2193141"/>
            <a:ext cx="395309" cy="284997"/>
            <a:chOff x="7305676" y="3613321"/>
            <a:chExt cx="562724" cy="527866"/>
          </a:xfrm>
        </p:grpSpPr>
        <p:sp>
          <p:nvSpPr>
            <p:cNvPr id="84" name="Half Frame 83">
              <a:extLst>
                <a:ext uri="{FF2B5EF4-FFF2-40B4-BE49-F238E27FC236}">
                  <a16:creationId xmlns="" xmlns:a16="http://schemas.microsoft.com/office/drawing/2014/main" id="{15BE3D44-C8EF-D342-A366-140CC934F8C5}"/>
                </a:ext>
              </a:extLst>
            </p:cNvPr>
            <p:cNvSpPr/>
            <p:nvPr/>
          </p:nvSpPr>
          <p:spPr>
            <a:xfrm>
              <a:off x="7620000" y="3892550"/>
              <a:ext cx="248400" cy="248637"/>
            </a:xfrm>
            <a:prstGeom prst="halfFrame">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5" name="Straight Connector 84">
              <a:extLst>
                <a:ext uri="{FF2B5EF4-FFF2-40B4-BE49-F238E27FC236}">
                  <a16:creationId xmlns="" xmlns:a16="http://schemas.microsoft.com/office/drawing/2014/main" id="{0BD0337F-7F7E-EB4F-BDD1-21AE3EE81163}"/>
                </a:ext>
              </a:extLst>
            </p:cNvPr>
            <p:cNvCxnSpPr>
              <a:cxnSpLocks/>
            </p:cNvCxnSpPr>
            <p:nvPr/>
          </p:nvCxnSpPr>
          <p:spPr>
            <a:xfrm flipH="1" flipV="1">
              <a:off x="7305676" y="3613321"/>
              <a:ext cx="466724" cy="42862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86" name="Picture 85">
            <a:extLst>
              <a:ext uri="{FF2B5EF4-FFF2-40B4-BE49-F238E27FC236}">
                <a16:creationId xmlns="" xmlns:a16="http://schemas.microsoft.com/office/drawing/2014/main" id="{8DBEE774-F7C9-734A-94A0-1EEBA35F8E5D}"/>
              </a:ext>
            </a:extLst>
          </p:cNvPr>
          <p:cNvPicPr>
            <a:picLocks noChangeAspect="1"/>
          </p:cNvPicPr>
          <p:nvPr/>
        </p:nvPicPr>
        <p:blipFill>
          <a:blip r:embed="rId2"/>
          <a:stretch>
            <a:fillRect/>
          </a:stretch>
        </p:blipFill>
        <p:spPr>
          <a:xfrm>
            <a:off x="2042974" y="5634325"/>
            <a:ext cx="342900" cy="342900"/>
          </a:xfrm>
          <a:prstGeom prst="rect">
            <a:avLst/>
          </a:prstGeom>
        </p:spPr>
      </p:pic>
      <p:pic>
        <p:nvPicPr>
          <p:cNvPr id="87" name="Picture 86">
            <a:extLst>
              <a:ext uri="{FF2B5EF4-FFF2-40B4-BE49-F238E27FC236}">
                <a16:creationId xmlns="" xmlns:a16="http://schemas.microsoft.com/office/drawing/2014/main" id="{8F5DB1C1-CC26-DA4C-B320-EC92515B5CE2}"/>
              </a:ext>
            </a:extLst>
          </p:cNvPr>
          <p:cNvPicPr>
            <a:picLocks noChangeAspect="1"/>
          </p:cNvPicPr>
          <p:nvPr/>
        </p:nvPicPr>
        <p:blipFill>
          <a:blip r:embed="rId2"/>
          <a:stretch>
            <a:fillRect/>
          </a:stretch>
        </p:blipFill>
        <p:spPr>
          <a:xfrm>
            <a:off x="376018" y="2726732"/>
            <a:ext cx="342900" cy="342900"/>
          </a:xfrm>
          <a:prstGeom prst="rect">
            <a:avLst/>
          </a:prstGeom>
        </p:spPr>
      </p:pic>
      <p:pic>
        <p:nvPicPr>
          <p:cNvPr id="88" name="Picture 87">
            <a:extLst>
              <a:ext uri="{FF2B5EF4-FFF2-40B4-BE49-F238E27FC236}">
                <a16:creationId xmlns="" xmlns:a16="http://schemas.microsoft.com/office/drawing/2014/main" id="{6D69A19D-B346-BE4A-81E7-42A1C167706E}"/>
              </a:ext>
            </a:extLst>
          </p:cNvPr>
          <p:cNvPicPr>
            <a:picLocks noChangeAspect="1"/>
          </p:cNvPicPr>
          <p:nvPr/>
        </p:nvPicPr>
        <p:blipFill>
          <a:blip r:embed="rId2"/>
          <a:stretch>
            <a:fillRect/>
          </a:stretch>
        </p:blipFill>
        <p:spPr>
          <a:xfrm>
            <a:off x="1191976" y="2638785"/>
            <a:ext cx="342900" cy="342900"/>
          </a:xfrm>
          <a:prstGeom prst="rect">
            <a:avLst/>
          </a:prstGeom>
        </p:spPr>
      </p:pic>
      <p:pic>
        <p:nvPicPr>
          <p:cNvPr id="89" name="Picture 88">
            <a:extLst>
              <a:ext uri="{FF2B5EF4-FFF2-40B4-BE49-F238E27FC236}">
                <a16:creationId xmlns="" xmlns:a16="http://schemas.microsoft.com/office/drawing/2014/main" id="{995AE9FE-3F8C-9C45-97A7-1399DD71D180}"/>
              </a:ext>
            </a:extLst>
          </p:cNvPr>
          <p:cNvPicPr>
            <a:picLocks noChangeAspect="1"/>
          </p:cNvPicPr>
          <p:nvPr/>
        </p:nvPicPr>
        <p:blipFill>
          <a:blip r:embed="rId2"/>
          <a:stretch>
            <a:fillRect/>
          </a:stretch>
        </p:blipFill>
        <p:spPr>
          <a:xfrm>
            <a:off x="533940" y="4656798"/>
            <a:ext cx="342900" cy="342900"/>
          </a:xfrm>
          <a:prstGeom prst="rect">
            <a:avLst/>
          </a:prstGeom>
        </p:spPr>
      </p:pic>
      <p:sp>
        <p:nvSpPr>
          <p:cNvPr id="90" name="Freeform 89">
            <a:extLst>
              <a:ext uri="{FF2B5EF4-FFF2-40B4-BE49-F238E27FC236}">
                <a16:creationId xmlns="" xmlns:a16="http://schemas.microsoft.com/office/drawing/2014/main" id="{B533785D-D5F2-2941-9123-50ED58068708}"/>
              </a:ext>
            </a:extLst>
          </p:cNvPr>
          <p:cNvSpPr/>
          <p:nvPr/>
        </p:nvSpPr>
        <p:spPr>
          <a:xfrm>
            <a:off x="921573" y="2335641"/>
            <a:ext cx="501734" cy="301910"/>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a:extLst>
              <a:ext uri="{FF2B5EF4-FFF2-40B4-BE49-F238E27FC236}">
                <a16:creationId xmlns="" xmlns:a16="http://schemas.microsoft.com/office/drawing/2014/main" id="{BE185AB3-92DA-E240-92FD-72CC66FB0395}"/>
              </a:ext>
            </a:extLst>
          </p:cNvPr>
          <p:cNvSpPr/>
          <p:nvPr/>
        </p:nvSpPr>
        <p:spPr>
          <a:xfrm rot="16552411">
            <a:off x="600517" y="4238612"/>
            <a:ext cx="509666" cy="374755"/>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a:extLst>
              <a:ext uri="{FF2B5EF4-FFF2-40B4-BE49-F238E27FC236}">
                <a16:creationId xmlns="" xmlns:a16="http://schemas.microsoft.com/office/drawing/2014/main" id="{610F1373-0B72-A54E-800A-D14A02DFD51E}"/>
              </a:ext>
            </a:extLst>
          </p:cNvPr>
          <p:cNvSpPr/>
          <p:nvPr/>
        </p:nvSpPr>
        <p:spPr>
          <a:xfrm flipH="1">
            <a:off x="533940" y="2335640"/>
            <a:ext cx="387633" cy="480213"/>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a:extLst>
              <a:ext uri="{FF2B5EF4-FFF2-40B4-BE49-F238E27FC236}">
                <a16:creationId xmlns="" xmlns:a16="http://schemas.microsoft.com/office/drawing/2014/main" id="{A9D30BD3-E4EA-E64A-87A5-DC3DB5D0A0CD}"/>
              </a:ext>
            </a:extLst>
          </p:cNvPr>
          <p:cNvSpPr/>
          <p:nvPr/>
        </p:nvSpPr>
        <p:spPr>
          <a:xfrm>
            <a:off x="1719018" y="5153067"/>
            <a:ext cx="490782" cy="466731"/>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a:extLst>
              <a:ext uri="{FF2B5EF4-FFF2-40B4-BE49-F238E27FC236}">
                <a16:creationId xmlns="" xmlns:a16="http://schemas.microsoft.com/office/drawing/2014/main" id="{EE1BB37A-A344-B24E-A08B-D49DC5EE48A9}"/>
              </a:ext>
            </a:extLst>
          </p:cNvPr>
          <p:cNvSpPr/>
          <p:nvPr/>
        </p:nvSpPr>
        <p:spPr>
          <a:xfrm>
            <a:off x="1719018" y="5283967"/>
            <a:ext cx="192790" cy="866078"/>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 xmlns:a16="http://schemas.microsoft.com/office/drawing/2014/main" id="{88A2E71D-A54C-3341-88CF-CECBF0423386}"/>
              </a:ext>
            </a:extLst>
          </p:cNvPr>
          <p:cNvCxnSpPr>
            <a:cxnSpLocks/>
            <a:stCxn id="63" idx="2"/>
            <a:endCxn id="68" idx="4"/>
          </p:cNvCxnSpPr>
          <p:nvPr/>
        </p:nvCxnSpPr>
        <p:spPr>
          <a:xfrm flipH="1" flipV="1">
            <a:off x="3424730" y="2185389"/>
            <a:ext cx="1299670" cy="1211301"/>
          </a:xfrm>
          <a:prstGeom prst="line">
            <a:avLst/>
          </a:prstGeom>
          <a:ln/>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 xmlns:a16="http://schemas.microsoft.com/office/drawing/2014/main" id="{CA54A148-DBDC-D141-B164-FEF1A014E9A3}"/>
              </a:ext>
            </a:extLst>
          </p:cNvPr>
          <p:cNvCxnSpPr>
            <a:cxnSpLocks/>
            <a:stCxn id="63" idx="3"/>
            <a:endCxn id="67" idx="5"/>
          </p:cNvCxnSpPr>
          <p:nvPr/>
        </p:nvCxnSpPr>
        <p:spPr>
          <a:xfrm flipH="1">
            <a:off x="3999677" y="3711015"/>
            <a:ext cx="1039048" cy="720088"/>
          </a:xfrm>
          <a:prstGeom prst="line">
            <a:avLst/>
          </a:prstGeom>
          <a:ln/>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 xmlns:a16="http://schemas.microsoft.com/office/drawing/2014/main" id="{5E08CFAB-4D7E-6546-9EC2-11DE37649E88}"/>
              </a:ext>
            </a:extLst>
          </p:cNvPr>
          <p:cNvCxnSpPr>
            <a:cxnSpLocks/>
            <a:stCxn id="67" idx="2"/>
            <a:endCxn id="73" idx="5"/>
          </p:cNvCxnSpPr>
          <p:nvPr/>
        </p:nvCxnSpPr>
        <p:spPr>
          <a:xfrm flipH="1">
            <a:off x="1981200" y="4602553"/>
            <a:ext cx="1332677" cy="1016857"/>
          </a:xfrm>
          <a:prstGeom prst="line">
            <a:avLst/>
          </a:prstGeom>
          <a:ln/>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 xmlns:a16="http://schemas.microsoft.com/office/drawing/2014/main" id="{3811EF35-143C-3B4F-8960-6E230385A7DB}"/>
              </a:ext>
            </a:extLst>
          </p:cNvPr>
          <p:cNvCxnSpPr>
            <a:cxnSpLocks/>
            <a:stCxn id="67" idx="2"/>
            <a:endCxn id="70" idx="5"/>
          </p:cNvCxnSpPr>
          <p:nvPr/>
        </p:nvCxnSpPr>
        <p:spPr>
          <a:xfrm flipH="1" flipV="1">
            <a:off x="1475874" y="4577744"/>
            <a:ext cx="1838003" cy="24809"/>
          </a:xfrm>
          <a:prstGeom prst="line">
            <a:avLst/>
          </a:prstGeom>
          <a:ln/>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 xmlns:a16="http://schemas.microsoft.com/office/drawing/2014/main" id="{713F5415-CC93-224C-8C86-337711BAE739}"/>
              </a:ext>
            </a:extLst>
          </p:cNvPr>
          <p:cNvCxnSpPr>
            <a:cxnSpLocks/>
            <a:stCxn id="68" idx="2"/>
            <a:endCxn id="69" idx="5"/>
          </p:cNvCxnSpPr>
          <p:nvPr/>
        </p:nvCxnSpPr>
        <p:spPr>
          <a:xfrm flipH="1">
            <a:off x="1253536" y="2185389"/>
            <a:ext cx="1656844" cy="431491"/>
          </a:xfrm>
          <a:prstGeom prst="line">
            <a:avLst/>
          </a:prstGeom>
          <a:ln/>
        </p:spPr>
        <p:style>
          <a:lnRef idx="2">
            <a:schemeClr val="dk1"/>
          </a:lnRef>
          <a:fillRef idx="0">
            <a:schemeClr val="dk1"/>
          </a:fillRef>
          <a:effectRef idx="1">
            <a:schemeClr val="dk1"/>
          </a:effectRef>
          <a:fontRef idx="minor">
            <a:schemeClr val="tx1"/>
          </a:fontRef>
        </p:style>
      </p:cxnSp>
      <p:sp>
        <p:nvSpPr>
          <p:cNvPr id="100" name="Can 99">
            <a:extLst>
              <a:ext uri="{FF2B5EF4-FFF2-40B4-BE49-F238E27FC236}">
                <a16:creationId xmlns="" xmlns:a16="http://schemas.microsoft.com/office/drawing/2014/main" id="{D640A1DD-7762-384D-B0BB-F0693FAF4B71}"/>
              </a:ext>
            </a:extLst>
          </p:cNvPr>
          <p:cNvSpPr/>
          <p:nvPr/>
        </p:nvSpPr>
        <p:spPr>
          <a:xfrm>
            <a:off x="5332354" y="4025936"/>
            <a:ext cx="508259" cy="551808"/>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t>VLR</a:t>
            </a:r>
            <a:endParaRPr lang="en-US" b="1" dirty="0"/>
          </a:p>
        </p:txBody>
      </p:sp>
      <p:sp>
        <p:nvSpPr>
          <p:cNvPr id="101" name="Can 100">
            <a:extLst>
              <a:ext uri="{FF2B5EF4-FFF2-40B4-BE49-F238E27FC236}">
                <a16:creationId xmlns="" xmlns:a16="http://schemas.microsoft.com/office/drawing/2014/main" id="{A44E54A3-E292-F04E-85AA-181E498BE06C}"/>
              </a:ext>
            </a:extLst>
          </p:cNvPr>
          <p:cNvSpPr/>
          <p:nvPr/>
        </p:nvSpPr>
        <p:spPr>
          <a:xfrm>
            <a:off x="6123452" y="4577744"/>
            <a:ext cx="508259" cy="551808"/>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t>HLR</a:t>
            </a:r>
            <a:endParaRPr lang="en-US" b="1" dirty="0"/>
          </a:p>
        </p:txBody>
      </p:sp>
      <p:sp>
        <p:nvSpPr>
          <p:cNvPr id="102" name="Can 101">
            <a:extLst>
              <a:ext uri="{FF2B5EF4-FFF2-40B4-BE49-F238E27FC236}">
                <a16:creationId xmlns="" xmlns:a16="http://schemas.microsoft.com/office/drawing/2014/main" id="{D8C25376-E3A7-8742-AC18-891D9523A460}"/>
              </a:ext>
            </a:extLst>
          </p:cNvPr>
          <p:cNvSpPr/>
          <p:nvPr/>
        </p:nvSpPr>
        <p:spPr>
          <a:xfrm>
            <a:off x="6873118" y="5086992"/>
            <a:ext cx="508259" cy="551808"/>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t>AUC</a:t>
            </a:r>
            <a:endParaRPr lang="en-US" b="1" dirty="0"/>
          </a:p>
        </p:txBody>
      </p:sp>
      <p:sp>
        <p:nvSpPr>
          <p:cNvPr id="103" name="Can 102">
            <a:extLst>
              <a:ext uri="{FF2B5EF4-FFF2-40B4-BE49-F238E27FC236}">
                <a16:creationId xmlns="" xmlns:a16="http://schemas.microsoft.com/office/drawing/2014/main" id="{72AB5613-FA4B-E44F-83B8-A397F9348B58}"/>
              </a:ext>
            </a:extLst>
          </p:cNvPr>
          <p:cNvSpPr/>
          <p:nvPr/>
        </p:nvSpPr>
        <p:spPr>
          <a:xfrm>
            <a:off x="7799710" y="5531641"/>
            <a:ext cx="508259" cy="551808"/>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t>EIR</a:t>
            </a:r>
            <a:endParaRPr lang="en-US" b="1" dirty="0"/>
          </a:p>
        </p:txBody>
      </p:sp>
      <p:cxnSp>
        <p:nvCxnSpPr>
          <p:cNvPr id="104" name="Straight Connector 103">
            <a:extLst>
              <a:ext uri="{FF2B5EF4-FFF2-40B4-BE49-F238E27FC236}">
                <a16:creationId xmlns="" xmlns:a16="http://schemas.microsoft.com/office/drawing/2014/main" id="{A9EDA809-73CE-BA44-A670-6909D50E4893}"/>
              </a:ext>
            </a:extLst>
          </p:cNvPr>
          <p:cNvCxnSpPr>
            <a:cxnSpLocks/>
            <a:endCxn id="63" idx="4"/>
          </p:cNvCxnSpPr>
          <p:nvPr/>
        </p:nvCxnSpPr>
        <p:spPr>
          <a:xfrm flipH="1" flipV="1">
            <a:off x="5353050" y="3396690"/>
            <a:ext cx="3600450" cy="2222720"/>
          </a:xfrm>
          <a:prstGeom prst="line">
            <a:avLst/>
          </a:prstGeom>
          <a:ln/>
        </p:spPr>
        <p:style>
          <a:lnRef idx="2">
            <a:schemeClr val="dk1"/>
          </a:lnRef>
          <a:fillRef idx="0">
            <a:schemeClr val="dk1"/>
          </a:fillRef>
          <a:effectRef idx="1">
            <a:schemeClr val="dk1"/>
          </a:effectRef>
          <a:fontRef idx="minor">
            <a:schemeClr val="tx1"/>
          </a:fontRef>
        </p:style>
      </p:cxnSp>
      <p:cxnSp>
        <p:nvCxnSpPr>
          <p:cNvPr id="105" name="Straight Connector 104">
            <a:extLst>
              <a:ext uri="{FF2B5EF4-FFF2-40B4-BE49-F238E27FC236}">
                <a16:creationId xmlns="" xmlns:a16="http://schemas.microsoft.com/office/drawing/2014/main" id="{EF843DD1-AAD8-5C46-8990-A0109090F7F1}"/>
              </a:ext>
            </a:extLst>
          </p:cNvPr>
          <p:cNvCxnSpPr>
            <a:cxnSpLocks/>
            <a:endCxn id="100" idx="4"/>
          </p:cNvCxnSpPr>
          <p:nvPr/>
        </p:nvCxnSpPr>
        <p:spPr>
          <a:xfrm flipH="1">
            <a:off x="5840613" y="4301840"/>
            <a:ext cx="980110" cy="0"/>
          </a:xfrm>
          <a:prstGeom prst="line">
            <a:avLst/>
          </a:prstGeom>
          <a:ln/>
        </p:spPr>
        <p:style>
          <a:lnRef idx="2">
            <a:schemeClr val="dk1"/>
          </a:lnRef>
          <a:fillRef idx="0">
            <a:schemeClr val="dk1"/>
          </a:fillRef>
          <a:effectRef idx="1">
            <a:schemeClr val="dk1"/>
          </a:effectRef>
          <a:fontRef idx="minor">
            <a:schemeClr val="tx1"/>
          </a:fontRef>
        </p:style>
      </p:cxnSp>
      <p:cxnSp>
        <p:nvCxnSpPr>
          <p:cNvPr id="106" name="Straight Connector 105">
            <a:extLst>
              <a:ext uri="{FF2B5EF4-FFF2-40B4-BE49-F238E27FC236}">
                <a16:creationId xmlns="" xmlns:a16="http://schemas.microsoft.com/office/drawing/2014/main" id="{0F21B0DE-0DB4-074E-9776-6C9C33620315}"/>
              </a:ext>
            </a:extLst>
          </p:cNvPr>
          <p:cNvCxnSpPr>
            <a:cxnSpLocks/>
          </p:cNvCxnSpPr>
          <p:nvPr/>
        </p:nvCxnSpPr>
        <p:spPr>
          <a:xfrm flipH="1">
            <a:off x="6631711" y="4711097"/>
            <a:ext cx="835889" cy="0"/>
          </a:xfrm>
          <a:prstGeom prst="line">
            <a:avLst/>
          </a:prstGeom>
          <a:ln/>
        </p:spPr>
        <p:style>
          <a:lnRef idx="2">
            <a:schemeClr val="dk1"/>
          </a:lnRef>
          <a:fillRef idx="0">
            <a:schemeClr val="dk1"/>
          </a:fillRef>
          <a:effectRef idx="1">
            <a:schemeClr val="dk1"/>
          </a:effectRef>
          <a:fontRef idx="minor">
            <a:schemeClr val="tx1"/>
          </a:fontRef>
        </p:style>
      </p:cxnSp>
      <p:cxnSp>
        <p:nvCxnSpPr>
          <p:cNvPr id="107" name="Straight Connector 106">
            <a:extLst>
              <a:ext uri="{FF2B5EF4-FFF2-40B4-BE49-F238E27FC236}">
                <a16:creationId xmlns="" xmlns:a16="http://schemas.microsoft.com/office/drawing/2014/main" id="{B7429ADD-39EB-684B-AED0-F7108CFE1242}"/>
              </a:ext>
            </a:extLst>
          </p:cNvPr>
          <p:cNvCxnSpPr>
            <a:cxnSpLocks/>
          </p:cNvCxnSpPr>
          <p:nvPr/>
        </p:nvCxnSpPr>
        <p:spPr>
          <a:xfrm flipH="1">
            <a:off x="7381377" y="5264040"/>
            <a:ext cx="980110" cy="0"/>
          </a:xfrm>
          <a:prstGeom prst="line">
            <a:avLst/>
          </a:prstGeom>
          <a:ln/>
        </p:spPr>
        <p:style>
          <a:lnRef idx="2">
            <a:schemeClr val="dk1"/>
          </a:lnRef>
          <a:fillRef idx="0">
            <a:schemeClr val="dk1"/>
          </a:fillRef>
          <a:effectRef idx="1">
            <a:schemeClr val="dk1"/>
          </a:effectRef>
          <a:fontRef idx="minor">
            <a:schemeClr val="tx1"/>
          </a:fontRef>
        </p:style>
      </p:cxnSp>
      <p:cxnSp>
        <p:nvCxnSpPr>
          <p:cNvPr id="108" name="Straight Connector 107">
            <a:extLst>
              <a:ext uri="{FF2B5EF4-FFF2-40B4-BE49-F238E27FC236}">
                <a16:creationId xmlns="" xmlns:a16="http://schemas.microsoft.com/office/drawing/2014/main" id="{CBD6C128-CB53-1C42-BB75-21564E703ED9}"/>
              </a:ext>
            </a:extLst>
          </p:cNvPr>
          <p:cNvCxnSpPr>
            <a:cxnSpLocks/>
          </p:cNvCxnSpPr>
          <p:nvPr/>
        </p:nvCxnSpPr>
        <p:spPr>
          <a:xfrm flipH="1">
            <a:off x="8307970" y="5619410"/>
            <a:ext cx="645530" cy="14915"/>
          </a:xfrm>
          <a:prstGeom prst="line">
            <a:avLst/>
          </a:prstGeom>
          <a:ln/>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 xmlns:a16="http://schemas.microsoft.com/office/drawing/2014/main" id="{062A4350-9858-3E4E-A26C-7C7DC12658F8}"/>
              </a:ext>
            </a:extLst>
          </p:cNvPr>
          <p:cNvCxnSpPr>
            <a:cxnSpLocks/>
            <a:stCxn id="123" idx="0"/>
            <a:endCxn id="65" idx="3"/>
          </p:cNvCxnSpPr>
          <p:nvPr/>
        </p:nvCxnSpPr>
        <p:spPr>
          <a:xfrm flipV="1">
            <a:off x="8125648" y="1608815"/>
            <a:ext cx="1323564" cy="1253001"/>
          </a:xfrm>
          <a:prstGeom prst="line">
            <a:avLst/>
          </a:prstGeom>
          <a:ln/>
        </p:spPr>
        <p:style>
          <a:lnRef idx="2">
            <a:schemeClr val="dk1"/>
          </a:lnRef>
          <a:fillRef idx="0">
            <a:schemeClr val="dk1"/>
          </a:fillRef>
          <a:effectRef idx="1">
            <a:schemeClr val="dk1"/>
          </a:effectRef>
          <a:fontRef idx="minor">
            <a:schemeClr val="tx1"/>
          </a:fontRef>
        </p:style>
      </p:cxnSp>
      <p:cxnSp>
        <p:nvCxnSpPr>
          <p:cNvPr id="110" name="Straight Connector 109">
            <a:extLst>
              <a:ext uri="{FF2B5EF4-FFF2-40B4-BE49-F238E27FC236}">
                <a16:creationId xmlns="" xmlns:a16="http://schemas.microsoft.com/office/drawing/2014/main" id="{B33EA1AA-D28F-E048-B59A-DEF8D594BB1E}"/>
              </a:ext>
            </a:extLst>
          </p:cNvPr>
          <p:cNvCxnSpPr>
            <a:cxnSpLocks/>
            <a:stCxn id="123" idx="5"/>
            <a:endCxn id="64" idx="2"/>
          </p:cNvCxnSpPr>
          <p:nvPr/>
        </p:nvCxnSpPr>
        <p:spPr>
          <a:xfrm flipV="1">
            <a:off x="8439973" y="2902360"/>
            <a:ext cx="694914" cy="273781"/>
          </a:xfrm>
          <a:prstGeom prst="line">
            <a:avLst/>
          </a:prstGeom>
          <a:ln/>
        </p:spPr>
        <p:style>
          <a:lnRef idx="2">
            <a:schemeClr val="dk1"/>
          </a:lnRef>
          <a:fillRef idx="0">
            <a:schemeClr val="dk1"/>
          </a:fillRef>
          <a:effectRef idx="1">
            <a:schemeClr val="dk1"/>
          </a:effectRef>
          <a:fontRef idx="minor">
            <a:schemeClr val="tx1"/>
          </a:fontRef>
        </p:style>
      </p:cxnSp>
      <p:cxnSp>
        <p:nvCxnSpPr>
          <p:cNvPr id="111" name="Straight Connector 110">
            <a:extLst>
              <a:ext uri="{FF2B5EF4-FFF2-40B4-BE49-F238E27FC236}">
                <a16:creationId xmlns="" xmlns:a16="http://schemas.microsoft.com/office/drawing/2014/main" id="{9E49F4E9-1E9C-A842-821E-8EE446321B5C}"/>
              </a:ext>
            </a:extLst>
          </p:cNvPr>
          <p:cNvCxnSpPr>
            <a:cxnSpLocks/>
            <a:stCxn id="123" idx="0"/>
            <a:endCxn id="66" idx="3"/>
          </p:cNvCxnSpPr>
          <p:nvPr/>
        </p:nvCxnSpPr>
        <p:spPr>
          <a:xfrm flipH="1" flipV="1">
            <a:off x="7496998" y="1721136"/>
            <a:ext cx="628650" cy="1140680"/>
          </a:xfrm>
          <a:prstGeom prst="line">
            <a:avLst/>
          </a:prstGeom>
          <a:ln w="3175"/>
        </p:spPr>
        <p:style>
          <a:lnRef idx="1">
            <a:schemeClr val="dk1"/>
          </a:lnRef>
          <a:fillRef idx="0">
            <a:schemeClr val="dk1"/>
          </a:fillRef>
          <a:effectRef idx="0">
            <a:schemeClr val="dk1"/>
          </a:effectRef>
          <a:fontRef idx="minor">
            <a:schemeClr val="tx1"/>
          </a:fontRef>
        </p:style>
      </p:cxnSp>
      <p:sp>
        <p:nvSpPr>
          <p:cNvPr id="112" name="TextBox 111">
            <a:extLst>
              <a:ext uri="{FF2B5EF4-FFF2-40B4-BE49-F238E27FC236}">
                <a16:creationId xmlns="" xmlns:a16="http://schemas.microsoft.com/office/drawing/2014/main" id="{CE160A55-912C-2542-84A7-D1EDA0F8357C}"/>
              </a:ext>
            </a:extLst>
          </p:cNvPr>
          <p:cNvSpPr txBox="1"/>
          <p:nvPr/>
        </p:nvSpPr>
        <p:spPr>
          <a:xfrm>
            <a:off x="6166297" y="1189715"/>
            <a:ext cx="1114753" cy="523220"/>
          </a:xfrm>
          <a:prstGeom prst="rect">
            <a:avLst/>
          </a:prstGeom>
          <a:noFill/>
        </p:spPr>
        <p:txBody>
          <a:bodyPr wrap="square" rtlCol="0">
            <a:spAutoFit/>
          </a:bodyPr>
          <a:lstStyle/>
          <a:p>
            <a:r>
              <a:rPr lang="en-US" sz="1400" b="1" dirty="0"/>
              <a:t>SMS-GMSC</a:t>
            </a:r>
          </a:p>
          <a:p>
            <a:r>
              <a:rPr lang="en-US" sz="1400" b="1" dirty="0"/>
              <a:t>SMS-IWMSC</a:t>
            </a:r>
          </a:p>
        </p:txBody>
      </p:sp>
      <p:cxnSp>
        <p:nvCxnSpPr>
          <p:cNvPr id="113" name="Straight Connector 112">
            <a:extLst>
              <a:ext uri="{FF2B5EF4-FFF2-40B4-BE49-F238E27FC236}">
                <a16:creationId xmlns="" xmlns:a16="http://schemas.microsoft.com/office/drawing/2014/main" id="{EC5D5680-23A7-C841-A008-6C0F65E799B8}"/>
              </a:ext>
            </a:extLst>
          </p:cNvPr>
          <p:cNvCxnSpPr>
            <a:cxnSpLocks/>
            <a:stCxn id="65" idx="5"/>
          </p:cNvCxnSpPr>
          <p:nvPr/>
        </p:nvCxnSpPr>
        <p:spPr>
          <a:xfrm>
            <a:off x="9973087" y="1084940"/>
            <a:ext cx="211032" cy="0"/>
          </a:xfrm>
          <a:prstGeom prst="line">
            <a:avLst/>
          </a:prstGeom>
          <a:ln/>
        </p:spPr>
        <p:style>
          <a:lnRef idx="2">
            <a:schemeClr val="dk1"/>
          </a:lnRef>
          <a:fillRef idx="0">
            <a:schemeClr val="dk1"/>
          </a:fillRef>
          <a:effectRef idx="1">
            <a:schemeClr val="dk1"/>
          </a:effectRef>
          <a:fontRef idx="minor">
            <a:schemeClr val="tx1"/>
          </a:fontRef>
        </p:style>
      </p:cxnSp>
      <p:sp>
        <p:nvSpPr>
          <p:cNvPr id="115" name="TextBox 114">
            <a:extLst>
              <a:ext uri="{FF2B5EF4-FFF2-40B4-BE49-F238E27FC236}">
                <a16:creationId xmlns="" xmlns:a16="http://schemas.microsoft.com/office/drawing/2014/main" id="{7D2F6AF5-27C4-DE43-BD00-E69A6B9D4B59}"/>
              </a:ext>
            </a:extLst>
          </p:cNvPr>
          <p:cNvSpPr txBox="1"/>
          <p:nvPr/>
        </p:nvSpPr>
        <p:spPr>
          <a:xfrm>
            <a:off x="10101716" y="2548625"/>
            <a:ext cx="1114753" cy="523220"/>
          </a:xfrm>
          <a:prstGeom prst="rect">
            <a:avLst/>
          </a:prstGeom>
          <a:noFill/>
        </p:spPr>
        <p:txBody>
          <a:bodyPr wrap="square" rtlCol="0">
            <a:spAutoFit/>
          </a:bodyPr>
          <a:lstStyle/>
          <a:p>
            <a:r>
              <a:rPr lang="en-US" sz="1400" b="1" dirty="0"/>
              <a:t>Internet/</a:t>
            </a:r>
          </a:p>
          <a:p>
            <a:r>
              <a:rPr lang="en-US" sz="1400" b="1" dirty="0"/>
              <a:t>ISDN/PDN</a:t>
            </a:r>
          </a:p>
        </p:txBody>
      </p:sp>
      <p:sp>
        <p:nvSpPr>
          <p:cNvPr id="116" name="TextBox 115">
            <a:extLst>
              <a:ext uri="{FF2B5EF4-FFF2-40B4-BE49-F238E27FC236}">
                <a16:creationId xmlns="" xmlns:a16="http://schemas.microsoft.com/office/drawing/2014/main" id="{E6F4DDC9-6C3D-7147-AB53-52FEBE098030}"/>
              </a:ext>
            </a:extLst>
          </p:cNvPr>
          <p:cNvSpPr txBox="1"/>
          <p:nvPr/>
        </p:nvSpPr>
        <p:spPr>
          <a:xfrm>
            <a:off x="10101716" y="854990"/>
            <a:ext cx="1114753" cy="523220"/>
          </a:xfrm>
          <a:prstGeom prst="rect">
            <a:avLst/>
          </a:prstGeom>
          <a:noFill/>
        </p:spPr>
        <p:txBody>
          <a:bodyPr wrap="square" rtlCol="0">
            <a:spAutoFit/>
          </a:bodyPr>
          <a:lstStyle/>
          <a:p>
            <a:r>
              <a:rPr lang="en-US" sz="1400" b="1" dirty="0"/>
              <a:t>Other GPRS PLMN</a:t>
            </a:r>
          </a:p>
        </p:txBody>
      </p:sp>
      <p:sp>
        <p:nvSpPr>
          <p:cNvPr id="123" name="Cube 122">
            <a:extLst>
              <a:ext uri="{FF2B5EF4-FFF2-40B4-BE49-F238E27FC236}">
                <a16:creationId xmlns="" xmlns:a16="http://schemas.microsoft.com/office/drawing/2014/main" id="{78F79236-F09E-8A46-9B58-E95D85A24ACC}"/>
              </a:ext>
            </a:extLst>
          </p:cNvPr>
          <p:cNvSpPr/>
          <p:nvPr/>
        </p:nvSpPr>
        <p:spPr>
          <a:xfrm>
            <a:off x="7601773" y="2861816"/>
            <a:ext cx="838200" cy="838200"/>
          </a:xfrm>
          <a:prstGeom prst="cube">
            <a:avLst/>
          </a:prstGeom>
          <a:solidFill>
            <a:srgbClr val="CC99FF"/>
          </a:solidFill>
          <a:ln>
            <a:solidFill>
              <a:srgbClr val="5430AA"/>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t>SGSN</a:t>
            </a:r>
            <a:endParaRPr lang="en-US" sz="1400" b="1" dirty="0"/>
          </a:p>
        </p:txBody>
      </p:sp>
      <p:cxnSp>
        <p:nvCxnSpPr>
          <p:cNvPr id="134" name="Straight Connector 133"/>
          <p:cNvCxnSpPr>
            <a:endCxn id="123" idx="2"/>
          </p:cNvCxnSpPr>
          <p:nvPr/>
        </p:nvCxnSpPr>
        <p:spPr>
          <a:xfrm>
            <a:off x="5546558" y="3155056"/>
            <a:ext cx="2055215" cy="230635"/>
          </a:xfrm>
          <a:prstGeom prst="line">
            <a:avLst/>
          </a:prstGeom>
          <a:ln/>
        </p:spPr>
        <p:style>
          <a:lnRef idx="2">
            <a:schemeClr val="dk1"/>
          </a:lnRef>
          <a:fillRef idx="0">
            <a:schemeClr val="dk1"/>
          </a:fillRef>
          <a:effectRef idx="1">
            <a:schemeClr val="dk1"/>
          </a:effectRef>
          <a:fontRef idx="minor">
            <a:schemeClr val="tx1"/>
          </a:fontRef>
        </p:style>
      </p:cxnSp>
      <p:cxnSp>
        <p:nvCxnSpPr>
          <p:cNvPr id="4" name="Straight Connector 3"/>
          <p:cNvCxnSpPr>
            <a:stCxn id="68" idx="5"/>
            <a:endCxn id="123" idx="2"/>
          </p:cNvCxnSpPr>
          <p:nvPr/>
        </p:nvCxnSpPr>
        <p:spPr>
          <a:xfrm>
            <a:off x="3596180" y="2013939"/>
            <a:ext cx="4005593" cy="1371752"/>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7115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0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0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134"/>
                                        </p:tgtEl>
                                        <p:attrNameLst>
                                          <p:attrName>style.visibility</p:attrName>
                                        </p:attrNameLst>
                                      </p:cBhvr>
                                      <p:to>
                                        <p:strVal val="visible"/>
                                      </p:to>
                                    </p:set>
                                    <p:animEffect transition="in" filter="wipe(left)">
                                      <p:cBhvr>
                                        <p:cTn id="97" dur="500"/>
                                        <p:tgtEl>
                                          <p:spTgt spid="134"/>
                                        </p:tgtEl>
                                      </p:cBhvr>
                                    </p:animEffect>
                                  </p:childTnLst>
                                </p:cTn>
                              </p:par>
                              <p:par>
                                <p:cTn id="98" presetID="22" presetClass="entr" presetSubtype="8" fill="hold" nodeType="withEffect">
                                  <p:stCondLst>
                                    <p:cond delay="0"/>
                                  </p:stCondLst>
                                  <p:childTnLst>
                                    <p:set>
                                      <p:cBhvr>
                                        <p:cTn id="99" dur="1" fill="hold">
                                          <p:stCondLst>
                                            <p:cond delay="0"/>
                                          </p:stCondLst>
                                        </p:cTn>
                                        <p:tgtEl>
                                          <p:spTgt spid="4"/>
                                        </p:tgtEl>
                                        <p:attrNameLst>
                                          <p:attrName>style.visibility</p:attrName>
                                        </p:attrNameLst>
                                      </p:cBhvr>
                                      <p:to>
                                        <p:strVal val="visible"/>
                                      </p:to>
                                    </p:set>
                                    <p:animEffect transition="in" filter="wipe(left)">
                                      <p:cBhvr>
                                        <p:cTn id="100" dur="500"/>
                                        <p:tgtEl>
                                          <p:spTgt spid="4"/>
                                        </p:tgtEl>
                                      </p:cBhvr>
                                    </p:animEffect>
                                  </p:childTnLst>
                                </p:cTn>
                              </p:par>
                            </p:childTnLst>
                          </p:cTn>
                        </p:par>
                        <p:par>
                          <p:cTn id="101" fill="hold">
                            <p:stCondLst>
                              <p:cond delay="500"/>
                            </p:stCondLst>
                            <p:childTnLst>
                              <p:par>
                                <p:cTn id="102" presetID="1" presetClass="entr" presetSubtype="0" fill="hold" grpId="0" nodeType="afterEffect">
                                  <p:stCondLst>
                                    <p:cond delay="0"/>
                                  </p:stCondLst>
                                  <p:childTnLst>
                                    <p:set>
                                      <p:cBhvr>
                                        <p:cTn id="103" dur="1" fill="hold">
                                          <p:stCondLst>
                                            <p:cond delay="0"/>
                                          </p:stCondLst>
                                        </p:cTn>
                                        <p:tgtEl>
                                          <p:spTgt spid="123"/>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110"/>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109"/>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65"/>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64"/>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115"/>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113"/>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116"/>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66"/>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111"/>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90" grpId="0" animBg="1"/>
      <p:bldP spid="91" grpId="0" animBg="1"/>
      <p:bldP spid="92" grpId="0" animBg="1"/>
      <p:bldP spid="93" grpId="0" animBg="1"/>
      <p:bldP spid="94" grpId="0" animBg="1"/>
      <p:bldP spid="100" grpId="0" animBg="1"/>
      <p:bldP spid="101" grpId="0" animBg="1"/>
      <p:bldP spid="102" grpId="0" animBg="1"/>
      <p:bldP spid="103" grpId="0" animBg="1"/>
      <p:bldP spid="112" grpId="0"/>
      <p:bldP spid="115" grpId="0"/>
      <p:bldP spid="116" grpId="0"/>
      <p:bldP spid="1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GPRS </a:t>
            </a:r>
            <a:r>
              <a:rPr lang="en-IN" dirty="0" smtClean="0"/>
              <a:t>Network Operation</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42534700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 xmlns:a16="http://schemas.microsoft.com/office/drawing/2014/main" id="{F34260FD-CAA3-43A0-977C-7E4B57013872}"/>
              </a:ext>
            </a:extLst>
          </p:cNvPr>
          <p:cNvCxnSpPr>
            <a:cxnSpLocks/>
          </p:cNvCxnSpPr>
          <p:nvPr/>
        </p:nvCxnSpPr>
        <p:spPr>
          <a:xfrm>
            <a:off x="1191446" y="1157468"/>
            <a:ext cx="0" cy="24654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BDA2F9A4-6988-4274-8384-12496EC9D59D}"/>
              </a:ext>
            </a:extLst>
          </p:cNvPr>
          <p:cNvSpPr txBox="1"/>
          <p:nvPr/>
        </p:nvSpPr>
        <p:spPr>
          <a:xfrm>
            <a:off x="1458964" y="731706"/>
            <a:ext cx="3735318" cy="2031325"/>
          </a:xfrm>
          <a:prstGeom prst="rect">
            <a:avLst/>
          </a:prstGeom>
          <a:noFill/>
        </p:spPr>
        <p:txBody>
          <a:bodyPr wrap="none" rtlCol="0">
            <a:spAutoFit/>
          </a:bodyPr>
          <a:lstStyle/>
          <a:p>
            <a:r>
              <a:rPr lang="en-US" b="1" dirty="0" smtClean="0"/>
              <a:t>Topics to be covered</a:t>
            </a:r>
            <a:endParaRPr lang="en-US" b="1" dirty="0"/>
          </a:p>
          <a:p>
            <a:pPr marL="742950" lvl="1" indent="-285750">
              <a:buFont typeface="Arial" panose="020B0604020202020204" pitchFamily="34" charset="0"/>
              <a:buChar char="•"/>
            </a:pPr>
            <a:r>
              <a:rPr lang="en-IN" altLang="en-US" dirty="0" smtClean="0">
                <a:cs typeface="Times New Roman" panose="02020603050405020304" pitchFamily="18" charset="0"/>
              </a:rPr>
              <a:t>GPRS </a:t>
            </a:r>
            <a:r>
              <a:rPr lang="en-IN" altLang="en-US" dirty="0">
                <a:cs typeface="Times New Roman" panose="02020603050405020304" pitchFamily="18" charset="0"/>
              </a:rPr>
              <a:t>and packet data </a:t>
            </a:r>
            <a:r>
              <a:rPr lang="en-IN" altLang="en-US" dirty="0" smtClean="0">
                <a:cs typeface="Times New Roman" panose="02020603050405020304" pitchFamily="18" charset="0"/>
              </a:rPr>
              <a:t>network</a:t>
            </a:r>
            <a:endParaRPr lang="en-IN" altLang="en-US" dirty="0">
              <a:cs typeface="Times New Roman" panose="02020603050405020304" pitchFamily="18" charset="0"/>
            </a:endParaRPr>
          </a:p>
          <a:p>
            <a:pPr marL="742950" lvl="1" indent="-285750">
              <a:buFont typeface="Arial" panose="020B0604020202020204" pitchFamily="34" charset="0"/>
              <a:buChar char="•"/>
            </a:pPr>
            <a:r>
              <a:rPr lang="en-IN" altLang="en-US" dirty="0">
                <a:cs typeface="Times New Roman" panose="02020603050405020304" pitchFamily="18" charset="0"/>
              </a:rPr>
              <a:t>GPRS network </a:t>
            </a:r>
            <a:r>
              <a:rPr lang="en-IN" altLang="en-US" dirty="0" smtClean="0">
                <a:cs typeface="Times New Roman" panose="02020603050405020304" pitchFamily="18" charset="0"/>
              </a:rPr>
              <a:t>architecture</a:t>
            </a:r>
          </a:p>
          <a:p>
            <a:pPr marL="742950" lvl="1" indent="-285750">
              <a:buFont typeface="Arial" panose="020B0604020202020204" pitchFamily="34" charset="0"/>
              <a:buChar char="•"/>
            </a:pPr>
            <a:r>
              <a:rPr lang="en-IN" altLang="en-US" dirty="0" smtClean="0">
                <a:cs typeface="Times New Roman" panose="02020603050405020304" pitchFamily="18" charset="0"/>
              </a:rPr>
              <a:t>GPRS </a:t>
            </a:r>
            <a:r>
              <a:rPr lang="en-IN" altLang="en-US" dirty="0">
                <a:cs typeface="Times New Roman" panose="02020603050405020304" pitchFamily="18" charset="0"/>
              </a:rPr>
              <a:t>network </a:t>
            </a:r>
            <a:r>
              <a:rPr lang="en-IN" altLang="en-US" dirty="0" smtClean="0">
                <a:cs typeface="Times New Roman" panose="02020603050405020304" pitchFamily="18" charset="0"/>
              </a:rPr>
              <a:t>operation</a:t>
            </a:r>
          </a:p>
          <a:p>
            <a:pPr marL="742950" lvl="1" indent="-285750">
              <a:buFont typeface="Arial" panose="020B0604020202020204" pitchFamily="34" charset="0"/>
              <a:buChar char="•"/>
            </a:pPr>
            <a:r>
              <a:rPr lang="en-IN" altLang="en-US" dirty="0" smtClean="0">
                <a:cs typeface="Times New Roman" panose="02020603050405020304" pitchFamily="18" charset="0"/>
              </a:rPr>
              <a:t>data </a:t>
            </a:r>
            <a:r>
              <a:rPr lang="en-IN" altLang="en-US" dirty="0">
                <a:cs typeface="Times New Roman" panose="02020603050405020304" pitchFamily="18" charset="0"/>
              </a:rPr>
              <a:t>services </a:t>
            </a:r>
            <a:r>
              <a:rPr lang="en-IN" altLang="en-US" dirty="0" smtClean="0">
                <a:cs typeface="Times New Roman" panose="02020603050405020304" pitchFamily="18" charset="0"/>
              </a:rPr>
              <a:t>in GPRS</a:t>
            </a:r>
          </a:p>
          <a:p>
            <a:pPr marL="742950" lvl="1" indent="-285750">
              <a:buFont typeface="Arial" panose="020B0604020202020204" pitchFamily="34" charset="0"/>
              <a:buChar char="•"/>
            </a:pPr>
            <a:r>
              <a:rPr lang="en-IN" altLang="en-US" dirty="0" smtClean="0">
                <a:cs typeface="Times New Roman" panose="02020603050405020304" pitchFamily="18" charset="0"/>
              </a:rPr>
              <a:t>Applications </a:t>
            </a:r>
            <a:r>
              <a:rPr lang="en-IN" altLang="en-US" dirty="0">
                <a:cs typeface="Times New Roman" panose="02020603050405020304" pitchFamily="18" charset="0"/>
              </a:rPr>
              <a:t>of </a:t>
            </a:r>
            <a:r>
              <a:rPr lang="en-IN" altLang="en-US" dirty="0" smtClean="0">
                <a:cs typeface="Times New Roman" panose="02020603050405020304" pitchFamily="18" charset="0"/>
              </a:rPr>
              <a:t>GPRS</a:t>
            </a:r>
          </a:p>
          <a:p>
            <a:pPr marL="742950" lvl="1" indent="-285750">
              <a:buFont typeface="Arial" panose="020B0604020202020204" pitchFamily="34" charset="0"/>
              <a:buChar char="•"/>
            </a:pPr>
            <a:r>
              <a:rPr lang="en-IN" altLang="en-US" dirty="0" smtClean="0">
                <a:cs typeface="Times New Roman" panose="02020603050405020304" pitchFamily="18" charset="0"/>
              </a:rPr>
              <a:t>Billing </a:t>
            </a:r>
            <a:r>
              <a:rPr lang="en-IN" altLang="en-US" dirty="0">
                <a:cs typeface="Times New Roman" panose="02020603050405020304" pitchFamily="18" charset="0"/>
              </a:rPr>
              <a:t>and charging in GPRS</a:t>
            </a:r>
            <a:endParaRPr lang="en-US" dirty="0"/>
          </a:p>
        </p:txBody>
      </p:sp>
      <p:sp>
        <p:nvSpPr>
          <p:cNvPr id="10" name="Title 9"/>
          <p:cNvSpPr>
            <a:spLocks noGrp="1"/>
          </p:cNvSpPr>
          <p:nvPr>
            <p:ph type="title"/>
          </p:nvPr>
        </p:nvSpPr>
        <p:spPr>
          <a:xfrm>
            <a:off x="1163544" y="2057031"/>
            <a:ext cx="11028456" cy="2852737"/>
          </a:xfrm>
        </p:spPr>
        <p:txBody>
          <a:bodyPr/>
          <a:lstStyle/>
          <a:p>
            <a:r>
              <a:rPr lang="en-IN" altLang="en-US" dirty="0" smtClean="0">
                <a:cs typeface="Times New Roman" panose="02020603050405020304" pitchFamily="18" charset="0"/>
              </a:rPr>
              <a:t>GPRS</a:t>
            </a:r>
            <a:endParaRPr lang="en-IN" dirty="0"/>
          </a:p>
        </p:txBody>
      </p:sp>
    </p:spTree>
    <p:extLst>
      <p:ext uri="{BB962C8B-B14F-4D97-AF65-F5344CB8AC3E}">
        <p14:creationId xmlns:p14="http://schemas.microsoft.com/office/powerpoint/2010/main" val="209840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GPRS </a:t>
            </a:r>
            <a:r>
              <a:rPr lang="en-IN" dirty="0"/>
              <a:t>network </a:t>
            </a:r>
            <a:r>
              <a:rPr lang="en-IN" dirty="0" smtClean="0"/>
              <a:t>operation: GRPS protocol stack</a:t>
            </a:r>
            <a:endParaRPr lang="en-IN" dirty="0"/>
          </a:p>
        </p:txBody>
      </p:sp>
      <p:graphicFrame>
        <p:nvGraphicFramePr>
          <p:cNvPr id="30" name="Content Placeholder 29"/>
          <p:cNvGraphicFramePr>
            <a:graphicFrameLocks noGrp="1"/>
          </p:cNvGraphicFramePr>
          <p:nvPr>
            <p:ph idx="1"/>
            <p:extLst>
              <p:ext uri="{D42A27DB-BD31-4B8C-83A1-F6EECF244321}">
                <p14:modId xmlns:p14="http://schemas.microsoft.com/office/powerpoint/2010/main" val="1788582144"/>
              </p:ext>
            </p:extLst>
          </p:nvPr>
        </p:nvGraphicFramePr>
        <p:xfrm>
          <a:off x="1196021" y="4219125"/>
          <a:ext cx="4035504" cy="370840"/>
        </p:xfrm>
        <a:graphic>
          <a:graphicData uri="http://schemas.openxmlformats.org/drawingml/2006/table">
            <a:tbl>
              <a:tblPr firstRow="1" bandRow="1">
                <a:tableStyleId>{5940675A-B579-460E-94D1-54222C63F5DA}</a:tableStyleId>
              </a:tblPr>
              <a:tblGrid>
                <a:gridCol w="1121076"/>
                <a:gridCol w="2914428"/>
              </a:tblGrid>
              <a:tr h="370840">
                <a:tc>
                  <a:txBody>
                    <a:bodyPr/>
                    <a:lstStyle/>
                    <a:p>
                      <a:r>
                        <a:rPr lang="en-US" dirty="0" smtClean="0"/>
                        <a:t>RFL</a:t>
                      </a:r>
                      <a:endParaRPr lang="en-IN" dirty="0"/>
                    </a:p>
                  </a:txBody>
                  <a:tcPr/>
                </a:tc>
                <a:tc>
                  <a:txBody>
                    <a:bodyPr/>
                    <a:lstStyle/>
                    <a:p>
                      <a:r>
                        <a:rPr lang="en-IN" sz="1800" b="0" i="0" kern="1200" dirty="0" smtClean="0">
                          <a:solidFill>
                            <a:schemeClr val="tx1"/>
                          </a:solidFill>
                          <a:effectLst/>
                          <a:latin typeface="+mn-lt"/>
                          <a:ea typeface="+mn-ea"/>
                          <a:cs typeface="+mn-cs"/>
                        </a:rPr>
                        <a:t>Radio Frequency Layer</a:t>
                      </a:r>
                      <a:endParaRPr lang="en-IN" dirty="0"/>
                    </a:p>
                  </a:txBody>
                  <a:tcPr/>
                </a:tc>
              </a:tr>
            </a:tbl>
          </a:graphicData>
        </a:graphic>
      </p:graphicFrame>
      <p:graphicFrame>
        <p:nvGraphicFramePr>
          <p:cNvPr id="4" name="Content Placeholder 5">
            <a:extLst>
              <a:ext uri="{FF2B5EF4-FFF2-40B4-BE49-F238E27FC236}">
                <a16:creationId xmlns="" xmlns:a16="http://schemas.microsoft.com/office/drawing/2014/main" id="{0B255E48-2294-D848-B605-B3072D3BFDDC}"/>
              </a:ext>
            </a:extLst>
          </p:cNvPr>
          <p:cNvGraphicFramePr>
            <a:graphicFrameLocks/>
          </p:cNvGraphicFramePr>
          <p:nvPr>
            <p:extLst>
              <p:ext uri="{D42A27DB-BD31-4B8C-83A1-F6EECF244321}">
                <p14:modId xmlns:p14="http://schemas.microsoft.com/office/powerpoint/2010/main" val="1549587742"/>
              </p:ext>
            </p:extLst>
          </p:nvPr>
        </p:nvGraphicFramePr>
        <p:xfrm>
          <a:off x="2645633" y="1090856"/>
          <a:ext cx="1025386" cy="2757755"/>
        </p:xfrm>
        <a:graphic>
          <a:graphicData uri="http://schemas.openxmlformats.org/drawingml/2006/table">
            <a:tbl>
              <a:tblPr firstRow="1" bandRow="1">
                <a:tableStyleId>{5940675A-B579-460E-94D1-54222C63F5DA}</a:tableStyleId>
              </a:tblPr>
              <a:tblGrid>
                <a:gridCol w="1025386">
                  <a:extLst>
                    <a:ext uri="{9D8B030D-6E8A-4147-A177-3AD203B41FA5}">
                      <a16:colId xmlns="" xmlns:a16="http://schemas.microsoft.com/office/drawing/2014/main" val="3412134153"/>
                    </a:ext>
                  </a:extLst>
                </a:gridCol>
              </a:tblGrid>
              <a:tr h="283652">
                <a:tc>
                  <a:txBody>
                    <a:bodyPr/>
                    <a:lstStyle/>
                    <a:p>
                      <a:pPr algn="ctr"/>
                      <a:r>
                        <a:rPr lang="en-US" sz="1200" b="1" dirty="0"/>
                        <a:t>Application</a:t>
                      </a:r>
                    </a:p>
                  </a:txBody>
                  <a:tcPr/>
                </a:tc>
                <a:extLst>
                  <a:ext uri="{0D108BD9-81ED-4DB2-BD59-A6C34878D82A}">
                    <a16:rowId xmlns="" xmlns:a16="http://schemas.microsoft.com/office/drawing/2014/main" val="2372585738"/>
                  </a:ext>
                </a:extLst>
              </a:tr>
              <a:tr h="610432">
                <a:tc>
                  <a:txBody>
                    <a:bodyPr/>
                    <a:lstStyle/>
                    <a:p>
                      <a:pPr algn="ctr"/>
                      <a:r>
                        <a:rPr lang="en-US" sz="1200" b="1" dirty="0"/>
                        <a:t>Network Layer(IP, X.25)</a:t>
                      </a:r>
                    </a:p>
                  </a:txBody>
                  <a:tcPr/>
                </a:tc>
                <a:extLst>
                  <a:ext uri="{0D108BD9-81ED-4DB2-BD59-A6C34878D82A}">
                    <a16:rowId xmlns="" xmlns:a16="http://schemas.microsoft.com/office/drawing/2014/main" val="2427679246"/>
                  </a:ext>
                </a:extLst>
              </a:tr>
              <a:tr h="283652">
                <a:tc>
                  <a:txBody>
                    <a:bodyPr/>
                    <a:lstStyle/>
                    <a:p>
                      <a:pPr algn="ctr"/>
                      <a:r>
                        <a:rPr lang="en-US" sz="1200" b="1" dirty="0"/>
                        <a:t>SNDCP</a:t>
                      </a:r>
                    </a:p>
                  </a:txBody>
                  <a:tcPr/>
                </a:tc>
                <a:extLst>
                  <a:ext uri="{0D108BD9-81ED-4DB2-BD59-A6C34878D82A}">
                    <a16:rowId xmlns="" xmlns:a16="http://schemas.microsoft.com/office/drawing/2014/main" val="1701476469"/>
                  </a:ext>
                </a:extLst>
              </a:tr>
              <a:tr h="283652">
                <a:tc>
                  <a:txBody>
                    <a:bodyPr/>
                    <a:lstStyle/>
                    <a:p>
                      <a:pPr algn="ctr"/>
                      <a:r>
                        <a:rPr lang="en-US" sz="1200" b="1" dirty="0"/>
                        <a:t>LLC</a:t>
                      </a:r>
                    </a:p>
                  </a:txBody>
                  <a:tcPr/>
                </a:tc>
                <a:extLst>
                  <a:ext uri="{0D108BD9-81ED-4DB2-BD59-A6C34878D82A}">
                    <a16:rowId xmlns="" xmlns:a16="http://schemas.microsoft.com/office/drawing/2014/main" val="1948442807"/>
                  </a:ext>
                </a:extLst>
              </a:tr>
              <a:tr h="283652">
                <a:tc>
                  <a:txBody>
                    <a:bodyPr/>
                    <a:lstStyle/>
                    <a:p>
                      <a:pPr algn="ctr"/>
                      <a:r>
                        <a:rPr lang="en-US" sz="1200" b="1" dirty="0"/>
                        <a:t>RLC</a:t>
                      </a:r>
                    </a:p>
                  </a:txBody>
                  <a:tcPr/>
                </a:tc>
                <a:extLst>
                  <a:ext uri="{0D108BD9-81ED-4DB2-BD59-A6C34878D82A}">
                    <a16:rowId xmlns="" xmlns:a16="http://schemas.microsoft.com/office/drawing/2014/main" val="1259227759"/>
                  </a:ext>
                </a:extLst>
              </a:tr>
              <a:tr h="283652">
                <a:tc>
                  <a:txBody>
                    <a:bodyPr/>
                    <a:lstStyle/>
                    <a:p>
                      <a:pPr algn="ctr"/>
                      <a:r>
                        <a:rPr lang="en-US" sz="1200" b="1" dirty="0"/>
                        <a:t>MAC</a:t>
                      </a:r>
                    </a:p>
                  </a:txBody>
                  <a:tcPr/>
                </a:tc>
                <a:extLst>
                  <a:ext uri="{0D108BD9-81ED-4DB2-BD59-A6C34878D82A}">
                    <a16:rowId xmlns="" xmlns:a16="http://schemas.microsoft.com/office/drawing/2014/main" val="310871188"/>
                  </a:ext>
                </a:extLst>
              </a:tr>
              <a:tr h="699415">
                <a:tc>
                  <a:txBody>
                    <a:bodyPr/>
                    <a:lstStyle/>
                    <a:p>
                      <a:pPr algn="ctr">
                        <a:spcAft>
                          <a:spcPts val="600"/>
                        </a:spcAft>
                      </a:pPr>
                      <a:r>
                        <a:rPr lang="en-US" sz="1200" b="1" dirty="0"/>
                        <a:t>PLL</a:t>
                      </a:r>
                    </a:p>
                    <a:p>
                      <a:pPr algn="ctr"/>
                      <a:r>
                        <a:rPr lang="en-US" sz="1200" b="1" dirty="0"/>
                        <a:t>RFL</a:t>
                      </a:r>
                    </a:p>
                  </a:txBody>
                  <a:tcPr anchor="ctr"/>
                </a:tc>
                <a:extLst>
                  <a:ext uri="{0D108BD9-81ED-4DB2-BD59-A6C34878D82A}">
                    <a16:rowId xmlns="" xmlns:a16="http://schemas.microsoft.com/office/drawing/2014/main" val="1897884643"/>
                  </a:ext>
                </a:extLst>
              </a:tr>
            </a:tbl>
          </a:graphicData>
        </a:graphic>
      </p:graphicFrame>
      <p:cxnSp>
        <p:nvCxnSpPr>
          <p:cNvPr id="5" name="Straight Connector 4">
            <a:extLst>
              <a:ext uri="{FF2B5EF4-FFF2-40B4-BE49-F238E27FC236}">
                <a16:creationId xmlns="" xmlns:a16="http://schemas.microsoft.com/office/drawing/2014/main" id="{DF570836-C44F-3845-B99C-EC75A95E884F}"/>
              </a:ext>
            </a:extLst>
          </p:cNvPr>
          <p:cNvCxnSpPr>
            <a:cxnSpLocks/>
          </p:cNvCxnSpPr>
          <p:nvPr/>
        </p:nvCxnSpPr>
        <p:spPr>
          <a:xfrm>
            <a:off x="2645633" y="3501611"/>
            <a:ext cx="102538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 xmlns:a16="http://schemas.microsoft.com/office/drawing/2014/main" id="{42150917-638D-A54D-88CC-A9384722CBFC}"/>
              </a:ext>
            </a:extLst>
          </p:cNvPr>
          <p:cNvGraphicFramePr>
            <a:graphicFrameLocks noGrp="1" noChangeAspect="1"/>
          </p:cNvGraphicFramePr>
          <p:nvPr>
            <p:extLst>
              <p:ext uri="{D42A27DB-BD31-4B8C-83A1-F6EECF244321}">
                <p14:modId xmlns:p14="http://schemas.microsoft.com/office/powerpoint/2010/main" val="932369498"/>
              </p:ext>
            </p:extLst>
          </p:nvPr>
        </p:nvGraphicFramePr>
        <p:xfrm>
          <a:off x="4008605" y="2322213"/>
          <a:ext cx="883315" cy="1526400"/>
        </p:xfrm>
        <a:graphic>
          <a:graphicData uri="http://schemas.openxmlformats.org/drawingml/2006/table">
            <a:tbl>
              <a:tblPr firstRow="1" bandRow="1">
                <a:tableStyleId>{5940675A-B579-460E-94D1-54222C63F5DA}</a:tableStyleId>
              </a:tblPr>
              <a:tblGrid>
                <a:gridCol w="883315">
                  <a:extLst>
                    <a:ext uri="{9D8B030D-6E8A-4147-A177-3AD203B41FA5}">
                      <a16:colId xmlns="" xmlns:a16="http://schemas.microsoft.com/office/drawing/2014/main" val="1399824943"/>
                    </a:ext>
                  </a:extLst>
                </a:gridCol>
              </a:tblGrid>
              <a:tr h="612000">
                <a:tc>
                  <a:txBody>
                    <a:bodyPr/>
                    <a:lstStyle/>
                    <a:p>
                      <a:pPr algn="ctr"/>
                      <a:r>
                        <a:rPr lang="en-US" sz="1200" b="1" dirty="0"/>
                        <a:t>RLC</a:t>
                      </a:r>
                    </a:p>
                  </a:txBody>
                  <a:tcPr anchor="b"/>
                </a:tc>
                <a:extLst>
                  <a:ext uri="{0D108BD9-81ED-4DB2-BD59-A6C34878D82A}">
                    <a16:rowId xmlns="" xmlns:a16="http://schemas.microsoft.com/office/drawing/2014/main" val="2185794343"/>
                  </a:ext>
                </a:extLst>
              </a:tr>
              <a:tr h="370840">
                <a:tc>
                  <a:txBody>
                    <a:bodyPr/>
                    <a:lstStyle/>
                    <a:p>
                      <a:pPr algn="ctr"/>
                      <a:r>
                        <a:rPr lang="en-US" sz="1200" b="1" dirty="0"/>
                        <a:t>Data Link Layer</a:t>
                      </a:r>
                    </a:p>
                  </a:txBody>
                  <a:tcPr/>
                </a:tc>
                <a:extLst>
                  <a:ext uri="{0D108BD9-81ED-4DB2-BD59-A6C34878D82A}">
                    <a16:rowId xmlns="" xmlns:a16="http://schemas.microsoft.com/office/drawing/2014/main" val="3293360789"/>
                  </a:ext>
                </a:extLst>
              </a:tr>
              <a:tr h="370840">
                <a:tc>
                  <a:txBody>
                    <a:bodyPr/>
                    <a:lstStyle/>
                    <a:p>
                      <a:pPr algn="ctr"/>
                      <a:r>
                        <a:rPr lang="en-US" sz="1200" b="1" dirty="0"/>
                        <a:t>Physical Layer</a:t>
                      </a:r>
                    </a:p>
                  </a:txBody>
                  <a:tcPr/>
                </a:tc>
                <a:extLst>
                  <a:ext uri="{0D108BD9-81ED-4DB2-BD59-A6C34878D82A}">
                    <a16:rowId xmlns="" xmlns:a16="http://schemas.microsoft.com/office/drawing/2014/main" val="1920044665"/>
                  </a:ext>
                </a:extLst>
              </a:tr>
            </a:tbl>
          </a:graphicData>
        </a:graphic>
      </p:graphicFrame>
      <p:graphicFrame>
        <p:nvGraphicFramePr>
          <p:cNvPr id="7" name="Table 6">
            <a:extLst>
              <a:ext uri="{FF2B5EF4-FFF2-40B4-BE49-F238E27FC236}">
                <a16:creationId xmlns="" xmlns:a16="http://schemas.microsoft.com/office/drawing/2014/main" id="{6FDA473A-45F4-CC4A-B349-168A2E64830E}"/>
              </a:ext>
            </a:extLst>
          </p:cNvPr>
          <p:cNvGraphicFramePr>
            <a:graphicFrameLocks noGrp="1" noChangeAspect="1"/>
          </p:cNvGraphicFramePr>
          <p:nvPr>
            <p:extLst>
              <p:ext uri="{D42A27DB-BD31-4B8C-83A1-F6EECF244321}">
                <p14:modId xmlns:p14="http://schemas.microsoft.com/office/powerpoint/2010/main" val="2573799873"/>
              </p:ext>
            </p:extLst>
          </p:nvPr>
        </p:nvGraphicFramePr>
        <p:xfrm>
          <a:off x="4891922" y="2322211"/>
          <a:ext cx="869284" cy="1526400"/>
        </p:xfrm>
        <a:graphic>
          <a:graphicData uri="http://schemas.openxmlformats.org/drawingml/2006/table">
            <a:tbl>
              <a:tblPr firstRow="1" bandRow="1">
                <a:tableStyleId>{5940675A-B579-460E-94D1-54222C63F5DA}</a:tableStyleId>
              </a:tblPr>
              <a:tblGrid>
                <a:gridCol w="869284">
                  <a:extLst>
                    <a:ext uri="{9D8B030D-6E8A-4147-A177-3AD203B41FA5}">
                      <a16:colId xmlns="" xmlns:a16="http://schemas.microsoft.com/office/drawing/2014/main" val="1399824943"/>
                    </a:ext>
                  </a:extLst>
                </a:gridCol>
              </a:tblGrid>
              <a:tr h="612000">
                <a:tc>
                  <a:txBody>
                    <a:bodyPr/>
                    <a:lstStyle/>
                    <a:p>
                      <a:pPr algn="ctr"/>
                      <a:r>
                        <a:rPr lang="en-US" sz="1200" b="1" dirty="0"/>
                        <a:t>BSSGP</a:t>
                      </a:r>
                    </a:p>
                  </a:txBody>
                  <a:tcPr anchor="b"/>
                </a:tc>
                <a:extLst>
                  <a:ext uri="{0D108BD9-81ED-4DB2-BD59-A6C34878D82A}">
                    <a16:rowId xmlns="" xmlns:a16="http://schemas.microsoft.com/office/drawing/2014/main" val="2185794343"/>
                  </a:ext>
                </a:extLst>
              </a:tr>
              <a:tr h="370840">
                <a:tc>
                  <a:txBody>
                    <a:bodyPr/>
                    <a:lstStyle/>
                    <a:p>
                      <a:pPr algn="ctr"/>
                      <a:r>
                        <a:rPr lang="en-US" sz="1200" b="1" dirty="0"/>
                        <a:t>Network Service</a:t>
                      </a:r>
                    </a:p>
                  </a:txBody>
                  <a:tcPr/>
                </a:tc>
                <a:extLst>
                  <a:ext uri="{0D108BD9-81ED-4DB2-BD59-A6C34878D82A}">
                    <a16:rowId xmlns="" xmlns:a16="http://schemas.microsoft.com/office/drawing/2014/main" val="3293360789"/>
                  </a:ext>
                </a:extLst>
              </a:tr>
              <a:tr h="370840">
                <a:tc>
                  <a:txBody>
                    <a:bodyPr/>
                    <a:lstStyle/>
                    <a:p>
                      <a:pPr algn="ctr"/>
                      <a:r>
                        <a:rPr lang="en-US" sz="1200" b="1" dirty="0"/>
                        <a:t>Physical Layer</a:t>
                      </a:r>
                    </a:p>
                  </a:txBody>
                  <a:tcPr/>
                </a:tc>
                <a:extLst>
                  <a:ext uri="{0D108BD9-81ED-4DB2-BD59-A6C34878D82A}">
                    <a16:rowId xmlns="" xmlns:a16="http://schemas.microsoft.com/office/drawing/2014/main" val="1920044665"/>
                  </a:ext>
                </a:extLst>
              </a:tr>
            </a:tbl>
          </a:graphicData>
        </a:graphic>
      </p:graphicFrame>
      <p:sp>
        <p:nvSpPr>
          <p:cNvPr id="8" name="Triangle 2">
            <a:extLst>
              <a:ext uri="{FF2B5EF4-FFF2-40B4-BE49-F238E27FC236}">
                <a16:creationId xmlns="" xmlns:a16="http://schemas.microsoft.com/office/drawing/2014/main" id="{360FE0F0-11BF-6A4B-95C6-BF512DD45352}"/>
              </a:ext>
            </a:extLst>
          </p:cNvPr>
          <p:cNvSpPr/>
          <p:nvPr/>
        </p:nvSpPr>
        <p:spPr>
          <a:xfrm rot="10800000">
            <a:off x="4008603" y="2324043"/>
            <a:ext cx="1752603" cy="381000"/>
          </a:xfrm>
          <a:prstGeom prst="triangle">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rtlCol="0" anchor="b" anchorCtr="0">
            <a:scene3d>
              <a:camera prst="orthographicFront">
                <a:rot lat="21599968" lon="0" rev="10799999"/>
              </a:camera>
              <a:lightRig rig="threePt" dir="t"/>
            </a:scene3d>
          </a:bodyPr>
          <a:lstStyle/>
          <a:p>
            <a:pPr algn="ctr"/>
            <a:r>
              <a:rPr lang="en-US" sz="1200" b="1" dirty="0"/>
              <a:t>Relay</a:t>
            </a:r>
            <a:endParaRPr lang="en-US" b="1" dirty="0"/>
          </a:p>
        </p:txBody>
      </p:sp>
      <p:graphicFrame>
        <p:nvGraphicFramePr>
          <p:cNvPr id="9" name="Table 8">
            <a:extLst>
              <a:ext uri="{FF2B5EF4-FFF2-40B4-BE49-F238E27FC236}">
                <a16:creationId xmlns="" xmlns:a16="http://schemas.microsoft.com/office/drawing/2014/main" id="{E1E2E72F-6C6D-9C4B-9D13-4FD156FA0037}"/>
              </a:ext>
            </a:extLst>
          </p:cNvPr>
          <p:cNvGraphicFramePr>
            <a:graphicFrameLocks noGrp="1"/>
          </p:cNvGraphicFramePr>
          <p:nvPr>
            <p:extLst>
              <p:ext uri="{D42A27DB-BD31-4B8C-83A1-F6EECF244321}">
                <p14:modId xmlns:p14="http://schemas.microsoft.com/office/powerpoint/2010/main" val="3513593172"/>
              </p:ext>
            </p:extLst>
          </p:nvPr>
        </p:nvGraphicFramePr>
        <p:xfrm>
          <a:off x="6096000" y="1652530"/>
          <a:ext cx="1841131" cy="2196080"/>
        </p:xfrm>
        <a:graphic>
          <a:graphicData uri="http://schemas.openxmlformats.org/drawingml/2006/table">
            <a:tbl>
              <a:tblPr firstRow="1" bandRow="1">
                <a:tableStyleId>{5940675A-B579-460E-94D1-54222C63F5DA}</a:tableStyleId>
              </a:tblPr>
              <a:tblGrid>
                <a:gridCol w="926731">
                  <a:extLst>
                    <a:ext uri="{9D8B030D-6E8A-4147-A177-3AD203B41FA5}">
                      <a16:colId xmlns="" xmlns:a16="http://schemas.microsoft.com/office/drawing/2014/main" val="594585714"/>
                    </a:ext>
                  </a:extLst>
                </a:gridCol>
                <a:gridCol w="914400">
                  <a:extLst>
                    <a:ext uri="{9D8B030D-6E8A-4147-A177-3AD203B41FA5}">
                      <a16:colId xmlns="" xmlns:a16="http://schemas.microsoft.com/office/drawing/2014/main" val="3912194500"/>
                    </a:ext>
                  </a:extLst>
                </a:gridCol>
              </a:tblGrid>
              <a:tr h="540000">
                <a:tc>
                  <a:txBody>
                    <a:bodyPr/>
                    <a:lstStyle/>
                    <a:p>
                      <a:pPr algn="ctr"/>
                      <a:r>
                        <a:rPr lang="en-US" sz="1200" b="1" dirty="0"/>
                        <a:t>SNDCP</a:t>
                      </a:r>
                    </a:p>
                  </a:txBody>
                  <a:tcPr anchor="b"/>
                </a:tc>
                <a:tc>
                  <a:txBody>
                    <a:bodyPr/>
                    <a:lstStyle/>
                    <a:p>
                      <a:pPr algn="ctr"/>
                      <a:r>
                        <a:rPr lang="en-US" sz="1200" b="1" dirty="0"/>
                        <a:t>GTP</a:t>
                      </a:r>
                    </a:p>
                  </a:txBody>
                  <a:tcPr anchor="b"/>
                </a:tc>
                <a:extLst>
                  <a:ext uri="{0D108BD9-81ED-4DB2-BD59-A6C34878D82A}">
                    <a16:rowId xmlns="" xmlns:a16="http://schemas.microsoft.com/office/drawing/2014/main" val="2562820306"/>
                  </a:ext>
                </a:extLst>
              </a:tr>
              <a:tr h="370840">
                <a:tc>
                  <a:txBody>
                    <a:bodyPr/>
                    <a:lstStyle/>
                    <a:p>
                      <a:pPr algn="ctr"/>
                      <a:r>
                        <a:rPr lang="en-US" sz="1200" b="1" dirty="0"/>
                        <a:t>LLP</a:t>
                      </a:r>
                    </a:p>
                  </a:txBody>
                  <a:tcPr/>
                </a:tc>
                <a:tc>
                  <a:txBody>
                    <a:bodyPr/>
                    <a:lstStyle/>
                    <a:p>
                      <a:pPr algn="ctr"/>
                      <a:r>
                        <a:rPr lang="en-US" sz="1200" b="1" dirty="0"/>
                        <a:t>TCP/UDP</a:t>
                      </a:r>
                    </a:p>
                  </a:txBody>
                  <a:tcPr/>
                </a:tc>
                <a:extLst>
                  <a:ext uri="{0D108BD9-81ED-4DB2-BD59-A6C34878D82A}">
                    <a16:rowId xmlns="" xmlns:a16="http://schemas.microsoft.com/office/drawing/2014/main" val="1941936729"/>
                  </a:ext>
                </a:extLst>
              </a:tr>
              <a:tr h="370840">
                <a:tc>
                  <a:txBody>
                    <a:bodyPr/>
                    <a:lstStyle/>
                    <a:p>
                      <a:pPr algn="ctr"/>
                      <a:r>
                        <a:rPr lang="en-US" sz="1200" b="1" dirty="0"/>
                        <a:t>BSSGP</a:t>
                      </a:r>
                    </a:p>
                  </a:txBody>
                  <a:tcPr/>
                </a:tc>
                <a:tc>
                  <a:txBody>
                    <a:bodyPr/>
                    <a:lstStyle/>
                    <a:p>
                      <a:pPr algn="ctr"/>
                      <a:r>
                        <a:rPr lang="en-US" sz="1200" b="1" dirty="0"/>
                        <a:t>IP</a:t>
                      </a:r>
                    </a:p>
                  </a:txBody>
                  <a:tcPr/>
                </a:tc>
                <a:extLst>
                  <a:ext uri="{0D108BD9-81ED-4DB2-BD59-A6C34878D82A}">
                    <a16:rowId xmlns="" xmlns:a16="http://schemas.microsoft.com/office/drawing/2014/main" val="2009989542"/>
                  </a:ext>
                </a:extLst>
              </a:tr>
              <a:tr h="370840">
                <a:tc>
                  <a:txBody>
                    <a:bodyPr/>
                    <a:lstStyle/>
                    <a:p>
                      <a:pPr algn="ctr"/>
                      <a:r>
                        <a:rPr lang="en-US" sz="1200" b="1" dirty="0"/>
                        <a:t>Network Service</a:t>
                      </a:r>
                    </a:p>
                  </a:txBody>
                  <a:tcPr/>
                </a:tc>
                <a:tc>
                  <a:txBody>
                    <a:bodyPr/>
                    <a:lstStyle/>
                    <a:p>
                      <a:pPr algn="ctr"/>
                      <a:r>
                        <a:rPr lang="en-US" sz="1200" b="1" dirty="0"/>
                        <a:t>Data Link Layer</a:t>
                      </a:r>
                    </a:p>
                  </a:txBody>
                  <a:tcPr/>
                </a:tc>
                <a:extLst>
                  <a:ext uri="{0D108BD9-81ED-4DB2-BD59-A6C34878D82A}">
                    <a16:rowId xmlns="" xmlns:a16="http://schemas.microsoft.com/office/drawing/2014/main" val="329844919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Physical Layer</a:t>
                      </a:r>
                    </a:p>
                  </a:txBody>
                  <a:tcPr/>
                </a:tc>
                <a:tc>
                  <a:txBody>
                    <a:bodyPr/>
                    <a:lstStyle/>
                    <a:p>
                      <a:pPr algn="ctr"/>
                      <a:r>
                        <a:rPr lang="en-US" sz="1200" b="1" dirty="0"/>
                        <a:t>Physical Layer</a:t>
                      </a:r>
                    </a:p>
                  </a:txBody>
                  <a:tcPr/>
                </a:tc>
                <a:extLst>
                  <a:ext uri="{0D108BD9-81ED-4DB2-BD59-A6C34878D82A}">
                    <a16:rowId xmlns="" xmlns:a16="http://schemas.microsoft.com/office/drawing/2014/main" val="3456002939"/>
                  </a:ext>
                </a:extLst>
              </a:tr>
            </a:tbl>
          </a:graphicData>
        </a:graphic>
      </p:graphicFrame>
      <p:sp>
        <p:nvSpPr>
          <p:cNvPr id="10" name="Triangle 9">
            <a:extLst>
              <a:ext uri="{FF2B5EF4-FFF2-40B4-BE49-F238E27FC236}">
                <a16:creationId xmlns="" xmlns:a16="http://schemas.microsoft.com/office/drawing/2014/main" id="{B823D242-7159-3E4D-A83D-F4C594E6EBB3}"/>
              </a:ext>
            </a:extLst>
          </p:cNvPr>
          <p:cNvSpPr/>
          <p:nvPr/>
        </p:nvSpPr>
        <p:spPr>
          <a:xfrm rot="10800000">
            <a:off x="6093211" y="1652530"/>
            <a:ext cx="1841131" cy="381000"/>
          </a:xfrm>
          <a:prstGeom prst="triangle">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rtlCol="0" anchor="b" anchorCtr="0">
            <a:scene3d>
              <a:camera prst="orthographicFront">
                <a:rot lat="21599968" lon="0" rev="10799999"/>
              </a:camera>
              <a:lightRig rig="threePt" dir="t"/>
            </a:scene3d>
          </a:bodyPr>
          <a:lstStyle/>
          <a:p>
            <a:pPr algn="ctr"/>
            <a:r>
              <a:rPr lang="en-US" sz="1200" b="1" dirty="0"/>
              <a:t>Relay</a:t>
            </a:r>
            <a:endParaRPr lang="en-US" b="1" dirty="0"/>
          </a:p>
        </p:txBody>
      </p:sp>
      <p:graphicFrame>
        <p:nvGraphicFramePr>
          <p:cNvPr id="11" name="Table 10">
            <a:extLst>
              <a:ext uri="{FF2B5EF4-FFF2-40B4-BE49-F238E27FC236}">
                <a16:creationId xmlns="" xmlns:a16="http://schemas.microsoft.com/office/drawing/2014/main" id="{71F43FAB-B968-FE40-9F9B-1AC4C0B011A4}"/>
              </a:ext>
            </a:extLst>
          </p:cNvPr>
          <p:cNvGraphicFramePr>
            <a:graphicFrameLocks noGrp="1"/>
          </p:cNvGraphicFramePr>
          <p:nvPr>
            <p:extLst>
              <p:ext uri="{D42A27DB-BD31-4B8C-83A1-F6EECF244321}">
                <p14:modId xmlns:p14="http://schemas.microsoft.com/office/powerpoint/2010/main" val="1227454689"/>
              </p:ext>
            </p:extLst>
          </p:nvPr>
        </p:nvGraphicFramePr>
        <p:xfrm>
          <a:off x="8277503" y="1364490"/>
          <a:ext cx="786273" cy="2484120"/>
        </p:xfrm>
        <a:graphic>
          <a:graphicData uri="http://schemas.openxmlformats.org/drawingml/2006/table">
            <a:tbl>
              <a:tblPr firstRow="1" bandRow="1">
                <a:tableStyleId>{5940675A-B579-460E-94D1-54222C63F5DA}</a:tableStyleId>
              </a:tblPr>
              <a:tblGrid>
                <a:gridCol w="786273">
                  <a:extLst>
                    <a:ext uri="{9D8B030D-6E8A-4147-A177-3AD203B41FA5}">
                      <a16:colId xmlns="" xmlns:a16="http://schemas.microsoft.com/office/drawing/2014/main" val="1328616147"/>
                    </a:ext>
                  </a:extLst>
                </a:gridCol>
              </a:tblGrid>
              <a:tr h="370840">
                <a:tc>
                  <a:txBody>
                    <a:bodyPr/>
                    <a:lstStyle/>
                    <a:p>
                      <a:pPr algn="ctr"/>
                      <a:r>
                        <a:rPr lang="en-US" sz="1200" b="1" dirty="0"/>
                        <a:t>Network Layer</a:t>
                      </a:r>
                    </a:p>
                  </a:txBody>
                  <a:tcPr/>
                </a:tc>
                <a:extLst>
                  <a:ext uri="{0D108BD9-81ED-4DB2-BD59-A6C34878D82A}">
                    <a16:rowId xmlns="" xmlns:a16="http://schemas.microsoft.com/office/drawing/2014/main" val="1200379871"/>
                  </a:ext>
                </a:extLst>
              </a:tr>
              <a:tr h="370840">
                <a:tc>
                  <a:txBody>
                    <a:bodyPr/>
                    <a:lstStyle/>
                    <a:p>
                      <a:pPr algn="ctr"/>
                      <a:r>
                        <a:rPr lang="en-US" sz="1200" b="1" dirty="0"/>
                        <a:t>GTP</a:t>
                      </a:r>
                    </a:p>
                  </a:txBody>
                  <a:tcPr/>
                </a:tc>
                <a:extLst>
                  <a:ext uri="{0D108BD9-81ED-4DB2-BD59-A6C34878D82A}">
                    <a16:rowId xmlns="" xmlns:a16="http://schemas.microsoft.com/office/drawing/2014/main" val="2229162617"/>
                  </a:ext>
                </a:extLst>
              </a:tr>
              <a:tr h="370840">
                <a:tc>
                  <a:txBody>
                    <a:bodyPr/>
                    <a:lstStyle/>
                    <a:p>
                      <a:pPr algn="ctr"/>
                      <a:r>
                        <a:rPr lang="en-US" sz="1200" b="1" dirty="0"/>
                        <a:t>TCP/UDP</a:t>
                      </a:r>
                    </a:p>
                  </a:txBody>
                  <a:tcPr/>
                </a:tc>
                <a:extLst>
                  <a:ext uri="{0D108BD9-81ED-4DB2-BD59-A6C34878D82A}">
                    <a16:rowId xmlns="" xmlns:a16="http://schemas.microsoft.com/office/drawing/2014/main" val="2487325353"/>
                  </a:ext>
                </a:extLst>
              </a:tr>
              <a:tr h="370840">
                <a:tc>
                  <a:txBody>
                    <a:bodyPr/>
                    <a:lstStyle/>
                    <a:p>
                      <a:pPr algn="ctr"/>
                      <a:r>
                        <a:rPr lang="en-US" sz="1200" b="1" dirty="0"/>
                        <a:t>IP</a:t>
                      </a:r>
                    </a:p>
                  </a:txBody>
                  <a:tcPr/>
                </a:tc>
                <a:extLst>
                  <a:ext uri="{0D108BD9-81ED-4DB2-BD59-A6C34878D82A}">
                    <a16:rowId xmlns="" xmlns:a16="http://schemas.microsoft.com/office/drawing/2014/main" val="206601837"/>
                  </a:ext>
                </a:extLst>
              </a:tr>
              <a:tr h="370840">
                <a:tc>
                  <a:txBody>
                    <a:bodyPr/>
                    <a:lstStyle/>
                    <a:p>
                      <a:pPr algn="ctr"/>
                      <a:r>
                        <a:rPr lang="en-US" sz="1200" b="1" dirty="0"/>
                        <a:t>Data Link Layer</a:t>
                      </a:r>
                    </a:p>
                  </a:txBody>
                  <a:tcPr/>
                </a:tc>
                <a:extLst>
                  <a:ext uri="{0D108BD9-81ED-4DB2-BD59-A6C34878D82A}">
                    <a16:rowId xmlns="" xmlns:a16="http://schemas.microsoft.com/office/drawing/2014/main" val="318316669"/>
                  </a:ext>
                </a:extLst>
              </a:tr>
              <a:tr h="370840">
                <a:tc>
                  <a:txBody>
                    <a:bodyPr/>
                    <a:lstStyle/>
                    <a:p>
                      <a:pPr algn="ctr"/>
                      <a:r>
                        <a:rPr lang="en-US" sz="1200" b="1" dirty="0"/>
                        <a:t>Physical Layer</a:t>
                      </a:r>
                    </a:p>
                  </a:txBody>
                  <a:tcPr/>
                </a:tc>
                <a:extLst>
                  <a:ext uri="{0D108BD9-81ED-4DB2-BD59-A6C34878D82A}">
                    <a16:rowId xmlns="" xmlns:a16="http://schemas.microsoft.com/office/drawing/2014/main" val="475751528"/>
                  </a:ext>
                </a:extLst>
              </a:tr>
            </a:tbl>
          </a:graphicData>
        </a:graphic>
      </p:graphicFrame>
      <p:sp>
        <p:nvSpPr>
          <p:cNvPr id="12" name="TextBox 11">
            <a:extLst>
              <a:ext uri="{FF2B5EF4-FFF2-40B4-BE49-F238E27FC236}">
                <a16:creationId xmlns="" xmlns:a16="http://schemas.microsoft.com/office/drawing/2014/main" id="{66B32D5F-60FF-5D4B-847B-24B997738C20}"/>
              </a:ext>
            </a:extLst>
          </p:cNvPr>
          <p:cNvSpPr txBox="1"/>
          <p:nvPr/>
        </p:nvSpPr>
        <p:spPr>
          <a:xfrm>
            <a:off x="1726737" y="2422308"/>
            <a:ext cx="953295" cy="461665"/>
          </a:xfrm>
          <a:prstGeom prst="rect">
            <a:avLst/>
          </a:prstGeom>
          <a:noFill/>
        </p:spPr>
        <p:txBody>
          <a:bodyPr wrap="square" rtlCol="0">
            <a:spAutoFit/>
          </a:bodyPr>
          <a:lstStyle/>
          <a:p>
            <a:pPr algn="ctr"/>
            <a:r>
              <a:rPr lang="en-US" sz="1200" b="1" dirty="0"/>
              <a:t>Data Link Layer</a:t>
            </a:r>
          </a:p>
        </p:txBody>
      </p:sp>
      <p:sp>
        <p:nvSpPr>
          <p:cNvPr id="13" name="TextBox 12">
            <a:extLst>
              <a:ext uri="{FF2B5EF4-FFF2-40B4-BE49-F238E27FC236}">
                <a16:creationId xmlns="" xmlns:a16="http://schemas.microsoft.com/office/drawing/2014/main" id="{7DB177A7-F304-E745-B657-B01F96A47508}"/>
              </a:ext>
            </a:extLst>
          </p:cNvPr>
          <p:cNvSpPr txBox="1"/>
          <p:nvPr/>
        </p:nvSpPr>
        <p:spPr>
          <a:xfrm>
            <a:off x="1839822" y="3337640"/>
            <a:ext cx="894383" cy="461665"/>
          </a:xfrm>
          <a:prstGeom prst="rect">
            <a:avLst/>
          </a:prstGeom>
          <a:noFill/>
        </p:spPr>
        <p:txBody>
          <a:bodyPr wrap="square" rtlCol="0">
            <a:spAutoFit/>
          </a:bodyPr>
          <a:lstStyle/>
          <a:p>
            <a:pPr algn="ctr"/>
            <a:r>
              <a:rPr lang="en-US" sz="1200" b="1" dirty="0"/>
              <a:t>Physical Layer</a:t>
            </a:r>
          </a:p>
        </p:txBody>
      </p:sp>
      <p:sp>
        <p:nvSpPr>
          <p:cNvPr id="14" name="TextBox 13">
            <a:extLst>
              <a:ext uri="{FF2B5EF4-FFF2-40B4-BE49-F238E27FC236}">
                <a16:creationId xmlns="" xmlns:a16="http://schemas.microsoft.com/office/drawing/2014/main" id="{919A5A96-122C-744E-9B55-21A9A0180C04}"/>
              </a:ext>
            </a:extLst>
          </p:cNvPr>
          <p:cNvSpPr txBox="1"/>
          <p:nvPr/>
        </p:nvSpPr>
        <p:spPr>
          <a:xfrm>
            <a:off x="2839318" y="720123"/>
            <a:ext cx="638015" cy="276999"/>
          </a:xfrm>
          <a:prstGeom prst="rect">
            <a:avLst/>
          </a:prstGeom>
          <a:noFill/>
        </p:spPr>
        <p:txBody>
          <a:bodyPr wrap="square" rtlCol="0">
            <a:spAutoFit/>
          </a:bodyPr>
          <a:lstStyle/>
          <a:p>
            <a:pPr algn="ctr"/>
            <a:r>
              <a:rPr lang="en-US" sz="1200" b="1" dirty="0"/>
              <a:t>MS</a:t>
            </a:r>
          </a:p>
        </p:txBody>
      </p:sp>
      <p:sp>
        <p:nvSpPr>
          <p:cNvPr id="15" name="TextBox 14">
            <a:extLst>
              <a:ext uri="{FF2B5EF4-FFF2-40B4-BE49-F238E27FC236}">
                <a16:creationId xmlns="" xmlns:a16="http://schemas.microsoft.com/office/drawing/2014/main" id="{36D8B9BF-FF4C-CE40-BBF3-928CDF639C82}"/>
              </a:ext>
            </a:extLst>
          </p:cNvPr>
          <p:cNvSpPr txBox="1"/>
          <p:nvPr/>
        </p:nvSpPr>
        <p:spPr>
          <a:xfrm>
            <a:off x="4565896" y="741799"/>
            <a:ext cx="638015" cy="276999"/>
          </a:xfrm>
          <a:prstGeom prst="rect">
            <a:avLst/>
          </a:prstGeom>
          <a:noFill/>
        </p:spPr>
        <p:txBody>
          <a:bodyPr wrap="square" rtlCol="0">
            <a:spAutoFit/>
          </a:bodyPr>
          <a:lstStyle/>
          <a:p>
            <a:pPr algn="ctr"/>
            <a:r>
              <a:rPr lang="en-US" sz="1200" b="1" dirty="0"/>
              <a:t>BSS</a:t>
            </a:r>
          </a:p>
        </p:txBody>
      </p:sp>
      <p:sp>
        <p:nvSpPr>
          <p:cNvPr id="16" name="TextBox 15">
            <a:extLst>
              <a:ext uri="{FF2B5EF4-FFF2-40B4-BE49-F238E27FC236}">
                <a16:creationId xmlns="" xmlns:a16="http://schemas.microsoft.com/office/drawing/2014/main" id="{4E75C8F9-0EBD-5C48-A673-F9BC86078A31}"/>
              </a:ext>
            </a:extLst>
          </p:cNvPr>
          <p:cNvSpPr txBox="1"/>
          <p:nvPr/>
        </p:nvSpPr>
        <p:spPr>
          <a:xfrm>
            <a:off x="6548801" y="716160"/>
            <a:ext cx="866614" cy="276999"/>
          </a:xfrm>
          <a:prstGeom prst="rect">
            <a:avLst/>
          </a:prstGeom>
          <a:noFill/>
        </p:spPr>
        <p:txBody>
          <a:bodyPr wrap="square" rtlCol="0">
            <a:spAutoFit/>
          </a:bodyPr>
          <a:lstStyle/>
          <a:p>
            <a:pPr algn="ctr"/>
            <a:r>
              <a:rPr lang="en-US" sz="1200" b="1" dirty="0"/>
              <a:t>SGSN</a:t>
            </a:r>
          </a:p>
        </p:txBody>
      </p:sp>
      <p:sp>
        <p:nvSpPr>
          <p:cNvPr id="17" name="TextBox 16">
            <a:extLst>
              <a:ext uri="{FF2B5EF4-FFF2-40B4-BE49-F238E27FC236}">
                <a16:creationId xmlns="" xmlns:a16="http://schemas.microsoft.com/office/drawing/2014/main" id="{D286E6C3-3307-4D41-8034-376D8F75DE0E}"/>
              </a:ext>
            </a:extLst>
          </p:cNvPr>
          <p:cNvSpPr txBox="1"/>
          <p:nvPr/>
        </p:nvSpPr>
        <p:spPr>
          <a:xfrm>
            <a:off x="8162840" y="724310"/>
            <a:ext cx="866614" cy="276999"/>
          </a:xfrm>
          <a:prstGeom prst="rect">
            <a:avLst/>
          </a:prstGeom>
          <a:noFill/>
        </p:spPr>
        <p:txBody>
          <a:bodyPr wrap="square" rtlCol="0">
            <a:spAutoFit/>
          </a:bodyPr>
          <a:lstStyle/>
          <a:p>
            <a:pPr algn="ctr"/>
            <a:r>
              <a:rPr lang="en-US" sz="1200" b="1" dirty="0"/>
              <a:t>GGSN</a:t>
            </a:r>
          </a:p>
        </p:txBody>
      </p:sp>
      <p:sp>
        <p:nvSpPr>
          <p:cNvPr id="18" name="Left Brace 17">
            <a:extLst>
              <a:ext uri="{FF2B5EF4-FFF2-40B4-BE49-F238E27FC236}">
                <a16:creationId xmlns="" xmlns:a16="http://schemas.microsoft.com/office/drawing/2014/main" id="{552903F8-11E0-E443-A465-8D7570783F35}"/>
              </a:ext>
            </a:extLst>
          </p:cNvPr>
          <p:cNvSpPr/>
          <p:nvPr/>
        </p:nvSpPr>
        <p:spPr>
          <a:xfrm>
            <a:off x="2512284" y="2283710"/>
            <a:ext cx="133349" cy="8017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 xmlns:a16="http://schemas.microsoft.com/office/drawing/2014/main" id="{6E19CBDC-0FE7-ED49-907F-22E15504BCC1}"/>
              </a:ext>
            </a:extLst>
          </p:cNvPr>
          <p:cNvCxnSpPr/>
          <p:nvPr/>
        </p:nvCxnSpPr>
        <p:spPr>
          <a:xfrm>
            <a:off x="3671019" y="3501611"/>
            <a:ext cx="337583"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FB529545-64AE-904B-8BF4-FB8561CBB822}"/>
              </a:ext>
            </a:extLst>
          </p:cNvPr>
          <p:cNvCxnSpPr/>
          <p:nvPr/>
        </p:nvCxnSpPr>
        <p:spPr>
          <a:xfrm>
            <a:off x="5761206" y="3501611"/>
            <a:ext cx="337583"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12DAB6C4-0893-1741-8197-6A252E1D2085}"/>
              </a:ext>
            </a:extLst>
          </p:cNvPr>
          <p:cNvCxnSpPr/>
          <p:nvPr/>
        </p:nvCxnSpPr>
        <p:spPr>
          <a:xfrm>
            <a:off x="7939920" y="3501611"/>
            <a:ext cx="337583"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12CA3701-6491-3841-912F-B5BC24B8C4FC}"/>
              </a:ext>
            </a:extLst>
          </p:cNvPr>
          <p:cNvCxnSpPr>
            <a:cxnSpLocks/>
          </p:cNvCxnSpPr>
          <p:nvPr/>
        </p:nvCxnSpPr>
        <p:spPr>
          <a:xfrm flipV="1">
            <a:off x="3836120" y="1413795"/>
            <a:ext cx="0" cy="2434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1B66D523-2304-1341-A4F9-BA50C66675B9}"/>
              </a:ext>
            </a:extLst>
          </p:cNvPr>
          <p:cNvCxnSpPr>
            <a:cxnSpLocks/>
          </p:cNvCxnSpPr>
          <p:nvPr/>
        </p:nvCxnSpPr>
        <p:spPr>
          <a:xfrm flipV="1">
            <a:off x="5929997" y="2333016"/>
            <a:ext cx="0" cy="1515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B4EAF395-BE91-E44B-9BDA-C9F27EC42C4E}"/>
              </a:ext>
            </a:extLst>
          </p:cNvPr>
          <p:cNvCxnSpPr>
            <a:cxnSpLocks/>
          </p:cNvCxnSpPr>
          <p:nvPr/>
        </p:nvCxnSpPr>
        <p:spPr>
          <a:xfrm flipV="1">
            <a:off x="8105922" y="1364490"/>
            <a:ext cx="1395" cy="2484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911F5CF8-20A2-1E45-B77B-761BEE71573D}"/>
              </a:ext>
            </a:extLst>
          </p:cNvPr>
          <p:cNvCxnSpPr>
            <a:cxnSpLocks/>
          </p:cNvCxnSpPr>
          <p:nvPr/>
        </p:nvCxnSpPr>
        <p:spPr>
          <a:xfrm flipV="1">
            <a:off x="9331293" y="1001309"/>
            <a:ext cx="0" cy="2847304"/>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 xmlns:a16="http://schemas.microsoft.com/office/drawing/2014/main" id="{0C1F547A-8794-894F-B094-284B4CAF1D60}"/>
              </a:ext>
            </a:extLst>
          </p:cNvPr>
          <p:cNvSpPr txBox="1"/>
          <p:nvPr/>
        </p:nvSpPr>
        <p:spPr>
          <a:xfrm>
            <a:off x="3517112" y="3883609"/>
            <a:ext cx="638015" cy="276999"/>
          </a:xfrm>
          <a:prstGeom prst="rect">
            <a:avLst/>
          </a:prstGeom>
          <a:noFill/>
        </p:spPr>
        <p:txBody>
          <a:bodyPr wrap="square" rtlCol="0">
            <a:spAutoFit/>
          </a:bodyPr>
          <a:lstStyle/>
          <a:p>
            <a:pPr algn="ctr"/>
            <a:r>
              <a:rPr lang="en-US" sz="1200" dirty="0"/>
              <a:t>U</a:t>
            </a:r>
            <a:r>
              <a:rPr lang="en-US" sz="1200" baseline="-25000" dirty="0"/>
              <a:t>m</a:t>
            </a:r>
          </a:p>
        </p:txBody>
      </p:sp>
      <p:sp>
        <p:nvSpPr>
          <p:cNvPr id="27" name="TextBox 26">
            <a:extLst>
              <a:ext uri="{FF2B5EF4-FFF2-40B4-BE49-F238E27FC236}">
                <a16:creationId xmlns="" xmlns:a16="http://schemas.microsoft.com/office/drawing/2014/main" id="{D9555C15-1204-3740-8ED7-7E4787E40E83}"/>
              </a:ext>
            </a:extLst>
          </p:cNvPr>
          <p:cNvSpPr txBox="1"/>
          <p:nvPr/>
        </p:nvSpPr>
        <p:spPr>
          <a:xfrm>
            <a:off x="5619833" y="3850686"/>
            <a:ext cx="638015" cy="276999"/>
          </a:xfrm>
          <a:prstGeom prst="rect">
            <a:avLst/>
          </a:prstGeom>
          <a:noFill/>
        </p:spPr>
        <p:txBody>
          <a:bodyPr wrap="square" rtlCol="0">
            <a:spAutoFit/>
          </a:bodyPr>
          <a:lstStyle/>
          <a:p>
            <a:pPr algn="ctr"/>
            <a:r>
              <a:rPr lang="en-US" sz="1200" dirty="0"/>
              <a:t>G</a:t>
            </a:r>
            <a:r>
              <a:rPr lang="en-US" sz="1200" baseline="-25000" dirty="0"/>
              <a:t>b</a:t>
            </a:r>
          </a:p>
        </p:txBody>
      </p:sp>
      <p:sp>
        <p:nvSpPr>
          <p:cNvPr id="28" name="TextBox 27">
            <a:extLst>
              <a:ext uri="{FF2B5EF4-FFF2-40B4-BE49-F238E27FC236}">
                <a16:creationId xmlns="" xmlns:a16="http://schemas.microsoft.com/office/drawing/2014/main" id="{1005E965-6148-5C40-BEA5-6F253875B7F6}"/>
              </a:ext>
            </a:extLst>
          </p:cNvPr>
          <p:cNvSpPr txBox="1"/>
          <p:nvPr/>
        </p:nvSpPr>
        <p:spPr>
          <a:xfrm>
            <a:off x="7786914" y="3886854"/>
            <a:ext cx="638015" cy="276999"/>
          </a:xfrm>
          <a:prstGeom prst="rect">
            <a:avLst/>
          </a:prstGeom>
          <a:noFill/>
        </p:spPr>
        <p:txBody>
          <a:bodyPr wrap="square" rtlCol="0">
            <a:spAutoFit/>
          </a:bodyPr>
          <a:lstStyle/>
          <a:p>
            <a:pPr algn="ctr"/>
            <a:r>
              <a:rPr lang="en-US" sz="1200" dirty="0" err="1"/>
              <a:t>G</a:t>
            </a:r>
            <a:r>
              <a:rPr lang="en-US" sz="1200" baseline="-25000" dirty="0" err="1"/>
              <a:t>n</a:t>
            </a:r>
            <a:endParaRPr lang="en-US" sz="1200" baseline="-25000" dirty="0"/>
          </a:p>
        </p:txBody>
      </p:sp>
      <p:sp>
        <p:nvSpPr>
          <p:cNvPr id="29" name="TextBox 28">
            <a:extLst>
              <a:ext uri="{FF2B5EF4-FFF2-40B4-BE49-F238E27FC236}">
                <a16:creationId xmlns="" xmlns:a16="http://schemas.microsoft.com/office/drawing/2014/main" id="{FAF9F09C-FD7C-7E4F-8145-FBE722A95F92}"/>
              </a:ext>
            </a:extLst>
          </p:cNvPr>
          <p:cNvSpPr txBox="1"/>
          <p:nvPr/>
        </p:nvSpPr>
        <p:spPr>
          <a:xfrm>
            <a:off x="9026028" y="3883608"/>
            <a:ext cx="638015" cy="276999"/>
          </a:xfrm>
          <a:prstGeom prst="rect">
            <a:avLst/>
          </a:prstGeom>
          <a:noFill/>
        </p:spPr>
        <p:txBody>
          <a:bodyPr wrap="square" rtlCol="0">
            <a:spAutoFit/>
          </a:bodyPr>
          <a:lstStyle/>
          <a:p>
            <a:pPr algn="ctr"/>
            <a:r>
              <a:rPr lang="en-US" sz="1200" dirty="0" err="1"/>
              <a:t>G</a:t>
            </a:r>
            <a:r>
              <a:rPr lang="en-US" sz="1200" baseline="-25000" dirty="0" err="1"/>
              <a:t>i</a:t>
            </a:r>
            <a:endParaRPr lang="en-US" sz="1200" baseline="-25000" dirty="0"/>
          </a:p>
        </p:txBody>
      </p:sp>
      <p:graphicFrame>
        <p:nvGraphicFramePr>
          <p:cNvPr id="31" name="Content Placeholder 29"/>
          <p:cNvGraphicFramePr>
            <a:graphicFrameLocks/>
          </p:cNvGraphicFramePr>
          <p:nvPr>
            <p:extLst>
              <p:ext uri="{D42A27DB-BD31-4B8C-83A1-F6EECF244321}">
                <p14:modId xmlns:p14="http://schemas.microsoft.com/office/powerpoint/2010/main" val="581443644"/>
              </p:ext>
            </p:extLst>
          </p:nvPr>
        </p:nvGraphicFramePr>
        <p:xfrm>
          <a:off x="1196021" y="4589965"/>
          <a:ext cx="4035504" cy="370840"/>
        </p:xfrm>
        <a:graphic>
          <a:graphicData uri="http://schemas.openxmlformats.org/drawingml/2006/table">
            <a:tbl>
              <a:tblPr firstRow="1" bandRow="1">
                <a:tableStyleId>{5940675A-B579-460E-94D1-54222C63F5DA}</a:tableStyleId>
              </a:tblPr>
              <a:tblGrid>
                <a:gridCol w="1121076"/>
                <a:gridCol w="2914428"/>
              </a:tblGrid>
              <a:tr h="370840">
                <a:tc>
                  <a:txBody>
                    <a:bodyPr/>
                    <a:lstStyle/>
                    <a:p>
                      <a:r>
                        <a:rPr lang="en-US" dirty="0" smtClean="0"/>
                        <a:t>PLL</a:t>
                      </a:r>
                      <a:endParaRPr lang="en-IN" dirty="0"/>
                    </a:p>
                  </a:txBody>
                  <a:tcPr/>
                </a:tc>
                <a:tc>
                  <a:txBody>
                    <a:bodyPr/>
                    <a:lstStyle/>
                    <a:p>
                      <a:r>
                        <a:rPr lang="en-IN" sz="1800" b="0" i="0" kern="1200" dirty="0" smtClean="0">
                          <a:solidFill>
                            <a:schemeClr val="tx1"/>
                          </a:solidFill>
                          <a:effectLst/>
                          <a:latin typeface="+mn-lt"/>
                          <a:ea typeface="+mn-ea"/>
                          <a:cs typeface="+mn-cs"/>
                        </a:rPr>
                        <a:t>Physical Link Layer</a:t>
                      </a:r>
                      <a:endParaRPr lang="en-IN" dirty="0"/>
                    </a:p>
                  </a:txBody>
                  <a:tcPr/>
                </a:tc>
              </a:tr>
            </a:tbl>
          </a:graphicData>
        </a:graphic>
      </p:graphicFrame>
      <p:graphicFrame>
        <p:nvGraphicFramePr>
          <p:cNvPr id="33" name="Content Placeholder 29"/>
          <p:cNvGraphicFramePr>
            <a:graphicFrameLocks/>
          </p:cNvGraphicFramePr>
          <p:nvPr>
            <p:extLst>
              <p:ext uri="{D42A27DB-BD31-4B8C-83A1-F6EECF244321}">
                <p14:modId xmlns:p14="http://schemas.microsoft.com/office/powerpoint/2010/main" val="1806916112"/>
              </p:ext>
            </p:extLst>
          </p:nvPr>
        </p:nvGraphicFramePr>
        <p:xfrm>
          <a:off x="1196021" y="4960805"/>
          <a:ext cx="4035504" cy="370840"/>
        </p:xfrm>
        <a:graphic>
          <a:graphicData uri="http://schemas.openxmlformats.org/drawingml/2006/table">
            <a:tbl>
              <a:tblPr firstRow="1" bandRow="1">
                <a:tableStyleId>{5940675A-B579-460E-94D1-54222C63F5DA}</a:tableStyleId>
              </a:tblPr>
              <a:tblGrid>
                <a:gridCol w="1121076"/>
                <a:gridCol w="2914428"/>
              </a:tblGrid>
              <a:tr h="370840">
                <a:tc>
                  <a:txBody>
                    <a:bodyPr/>
                    <a:lstStyle/>
                    <a:p>
                      <a:r>
                        <a:rPr lang="en-US" dirty="0" smtClean="0"/>
                        <a:t>MAC</a:t>
                      </a:r>
                      <a:endParaRPr lang="en-IN" dirty="0"/>
                    </a:p>
                  </a:txBody>
                  <a:tcPr/>
                </a:tc>
                <a:tc>
                  <a:txBody>
                    <a:bodyPr/>
                    <a:lstStyle/>
                    <a:p>
                      <a:r>
                        <a:rPr lang="en-US" dirty="0" smtClean="0"/>
                        <a:t>Medium Access Control</a:t>
                      </a:r>
                      <a:endParaRPr lang="en-IN" dirty="0"/>
                    </a:p>
                  </a:txBody>
                  <a:tcPr/>
                </a:tc>
              </a:tr>
            </a:tbl>
          </a:graphicData>
        </a:graphic>
      </p:graphicFrame>
      <p:graphicFrame>
        <p:nvGraphicFramePr>
          <p:cNvPr id="34" name="Content Placeholder 29"/>
          <p:cNvGraphicFramePr>
            <a:graphicFrameLocks/>
          </p:cNvGraphicFramePr>
          <p:nvPr>
            <p:extLst>
              <p:ext uri="{D42A27DB-BD31-4B8C-83A1-F6EECF244321}">
                <p14:modId xmlns:p14="http://schemas.microsoft.com/office/powerpoint/2010/main" val="1725327115"/>
              </p:ext>
            </p:extLst>
          </p:nvPr>
        </p:nvGraphicFramePr>
        <p:xfrm>
          <a:off x="1196021" y="5327064"/>
          <a:ext cx="4035504" cy="370840"/>
        </p:xfrm>
        <a:graphic>
          <a:graphicData uri="http://schemas.openxmlformats.org/drawingml/2006/table">
            <a:tbl>
              <a:tblPr firstRow="1" bandRow="1">
                <a:tableStyleId>{5940675A-B579-460E-94D1-54222C63F5DA}</a:tableStyleId>
              </a:tblPr>
              <a:tblGrid>
                <a:gridCol w="1121076"/>
                <a:gridCol w="2914428"/>
              </a:tblGrid>
              <a:tr h="370840">
                <a:tc>
                  <a:txBody>
                    <a:bodyPr/>
                    <a:lstStyle/>
                    <a:p>
                      <a:r>
                        <a:rPr lang="en-US" dirty="0" smtClean="0"/>
                        <a:t>RLC</a:t>
                      </a:r>
                      <a:endParaRPr lang="en-IN" dirty="0"/>
                    </a:p>
                  </a:txBody>
                  <a:tcPr/>
                </a:tc>
                <a:tc>
                  <a:txBody>
                    <a:bodyPr/>
                    <a:lstStyle/>
                    <a:p>
                      <a:r>
                        <a:rPr lang="en-US" dirty="0" smtClean="0"/>
                        <a:t>Radio Link Control</a:t>
                      </a:r>
                      <a:endParaRPr lang="en-IN" dirty="0"/>
                    </a:p>
                  </a:txBody>
                  <a:tcPr/>
                </a:tc>
              </a:tr>
            </a:tbl>
          </a:graphicData>
        </a:graphic>
      </p:graphicFrame>
      <p:graphicFrame>
        <p:nvGraphicFramePr>
          <p:cNvPr id="35" name="Content Placeholder 29"/>
          <p:cNvGraphicFramePr>
            <a:graphicFrameLocks/>
          </p:cNvGraphicFramePr>
          <p:nvPr>
            <p:extLst>
              <p:ext uri="{D42A27DB-BD31-4B8C-83A1-F6EECF244321}">
                <p14:modId xmlns:p14="http://schemas.microsoft.com/office/powerpoint/2010/main" val="3717144589"/>
              </p:ext>
            </p:extLst>
          </p:nvPr>
        </p:nvGraphicFramePr>
        <p:xfrm>
          <a:off x="1196021" y="5694722"/>
          <a:ext cx="4035504" cy="370840"/>
        </p:xfrm>
        <a:graphic>
          <a:graphicData uri="http://schemas.openxmlformats.org/drawingml/2006/table">
            <a:tbl>
              <a:tblPr firstRow="1" bandRow="1">
                <a:tableStyleId>{5940675A-B579-460E-94D1-54222C63F5DA}</a:tableStyleId>
              </a:tblPr>
              <a:tblGrid>
                <a:gridCol w="1121076"/>
                <a:gridCol w="2914428"/>
              </a:tblGrid>
              <a:tr h="370840">
                <a:tc>
                  <a:txBody>
                    <a:bodyPr/>
                    <a:lstStyle/>
                    <a:p>
                      <a:r>
                        <a:rPr lang="en-US" dirty="0" smtClean="0"/>
                        <a:t>LLC</a:t>
                      </a:r>
                      <a:endParaRPr lang="en-IN" dirty="0"/>
                    </a:p>
                  </a:txBody>
                  <a:tcPr/>
                </a:tc>
                <a:tc>
                  <a:txBody>
                    <a:bodyPr/>
                    <a:lstStyle/>
                    <a:p>
                      <a:r>
                        <a:rPr lang="en-US" dirty="0" smtClean="0"/>
                        <a:t>Logical Link Control</a:t>
                      </a:r>
                      <a:endParaRPr lang="en-IN" dirty="0"/>
                    </a:p>
                  </a:txBody>
                  <a:tcPr/>
                </a:tc>
              </a:tr>
            </a:tbl>
          </a:graphicData>
        </a:graphic>
      </p:graphicFrame>
      <p:graphicFrame>
        <p:nvGraphicFramePr>
          <p:cNvPr id="36" name="Content Placeholder 29"/>
          <p:cNvGraphicFramePr>
            <a:graphicFrameLocks/>
          </p:cNvGraphicFramePr>
          <p:nvPr>
            <p:extLst>
              <p:ext uri="{D42A27DB-BD31-4B8C-83A1-F6EECF244321}">
                <p14:modId xmlns:p14="http://schemas.microsoft.com/office/powerpoint/2010/main" val="1228168397"/>
              </p:ext>
            </p:extLst>
          </p:nvPr>
        </p:nvGraphicFramePr>
        <p:xfrm>
          <a:off x="5231524" y="4221940"/>
          <a:ext cx="6091959" cy="370840"/>
        </p:xfrm>
        <a:graphic>
          <a:graphicData uri="http://schemas.openxmlformats.org/drawingml/2006/table">
            <a:tbl>
              <a:tblPr firstRow="1" bandRow="1">
                <a:tableStyleId>{5940675A-B579-460E-94D1-54222C63F5DA}</a:tableStyleId>
              </a:tblPr>
              <a:tblGrid>
                <a:gridCol w="1692366"/>
                <a:gridCol w="4399593"/>
              </a:tblGrid>
              <a:tr h="370840">
                <a:tc>
                  <a:txBody>
                    <a:bodyPr/>
                    <a:lstStyle/>
                    <a:p>
                      <a:r>
                        <a:rPr lang="en-US" dirty="0" smtClean="0"/>
                        <a:t>SNDCP</a:t>
                      </a:r>
                      <a:endParaRPr lang="en-IN" dirty="0"/>
                    </a:p>
                  </a:txBody>
                  <a:tcPr/>
                </a:tc>
                <a:tc>
                  <a:txBody>
                    <a:bodyPr/>
                    <a:lstStyle/>
                    <a:p>
                      <a:r>
                        <a:rPr lang="en-US" dirty="0" smtClean="0"/>
                        <a:t>Subnet Dependent Convergence Protocol</a:t>
                      </a:r>
                      <a:endParaRPr lang="en-IN" dirty="0"/>
                    </a:p>
                  </a:txBody>
                  <a:tcPr/>
                </a:tc>
              </a:tr>
            </a:tbl>
          </a:graphicData>
        </a:graphic>
      </p:graphicFrame>
      <p:graphicFrame>
        <p:nvGraphicFramePr>
          <p:cNvPr id="37" name="Content Placeholder 29"/>
          <p:cNvGraphicFramePr>
            <a:graphicFrameLocks/>
          </p:cNvGraphicFramePr>
          <p:nvPr>
            <p:extLst>
              <p:ext uri="{D42A27DB-BD31-4B8C-83A1-F6EECF244321}">
                <p14:modId xmlns:p14="http://schemas.microsoft.com/office/powerpoint/2010/main" val="2298311441"/>
              </p:ext>
            </p:extLst>
          </p:nvPr>
        </p:nvGraphicFramePr>
        <p:xfrm>
          <a:off x="5231523" y="4592780"/>
          <a:ext cx="6091960" cy="370840"/>
        </p:xfrm>
        <a:graphic>
          <a:graphicData uri="http://schemas.openxmlformats.org/drawingml/2006/table">
            <a:tbl>
              <a:tblPr firstRow="1" bandRow="1">
                <a:tableStyleId>{5940675A-B579-460E-94D1-54222C63F5DA}</a:tableStyleId>
              </a:tblPr>
              <a:tblGrid>
                <a:gridCol w="1692366"/>
                <a:gridCol w="4399594"/>
              </a:tblGrid>
              <a:tr h="370840">
                <a:tc>
                  <a:txBody>
                    <a:bodyPr/>
                    <a:lstStyle/>
                    <a:p>
                      <a:r>
                        <a:rPr lang="en-US" dirty="0" smtClean="0"/>
                        <a:t>BSSGP</a:t>
                      </a:r>
                      <a:endParaRPr lang="en-IN" dirty="0"/>
                    </a:p>
                  </a:txBody>
                  <a:tcPr/>
                </a:tc>
                <a:tc>
                  <a:txBody>
                    <a:bodyPr/>
                    <a:lstStyle/>
                    <a:p>
                      <a:r>
                        <a:rPr lang="en-US" dirty="0" smtClean="0"/>
                        <a:t>BSS GPRS Application Protocol</a:t>
                      </a:r>
                      <a:endParaRPr lang="en-IN" dirty="0"/>
                    </a:p>
                  </a:txBody>
                  <a:tcPr/>
                </a:tc>
              </a:tr>
            </a:tbl>
          </a:graphicData>
        </a:graphic>
      </p:graphicFrame>
      <p:graphicFrame>
        <p:nvGraphicFramePr>
          <p:cNvPr id="38" name="Content Placeholder 29"/>
          <p:cNvGraphicFramePr>
            <a:graphicFrameLocks/>
          </p:cNvGraphicFramePr>
          <p:nvPr>
            <p:extLst>
              <p:ext uri="{D42A27DB-BD31-4B8C-83A1-F6EECF244321}">
                <p14:modId xmlns:p14="http://schemas.microsoft.com/office/powerpoint/2010/main" val="2734046430"/>
              </p:ext>
            </p:extLst>
          </p:nvPr>
        </p:nvGraphicFramePr>
        <p:xfrm>
          <a:off x="5231522" y="4966435"/>
          <a:ext cx="6091961" cy="365760"/>
        </p:xfrm>
        <a:graphic>
          <a:graphicData uri="http://schemas.openxmlformats.org/drawingml/2006/table">
            <a:tbl>
              <a:tblPr firstRow="1" bandRow="1">
                <a:tableStyleId>{5940675A-B579-460E-94D1-54222C63F5DA}</a:tableStyleId>
              </a:tblPr>
              <a:tblGrid>
                <a:gridCol w="1692366"/>
                <a:gridCol w="4399595"/>
              </a:tblGrid>
              <a:tr h="0">
                <a:tc>
                  <a:txBody>
                    <a:bodyPr/>
                    <a:lstStyle/>
                    <a:p>
                      <a:r>
                        <a:rPr lang="en-US" dirty="0" smtClean="0"/>
                        <a:t>GTP</a:t>
                      </a:r>
                      <a:endParaRPr lang="en-IN" dirty="0"/>
                    </a:p>
                  </a:txBody>
                  <a:tcPr/>
                </a:tc>
                <a:tc>
                  <a:txBody>
                    <a:bodyPr/>
                    <a:lstStyle/>
                    <a:p>
                      <a:r>
                        <a:rPr lang="en-US" dirty="0" smtClean="0"/>
                        <a:t>GPRS Tunneling</a:t>
                      </a:r>
                      <a:r>
                        <a:rPr lang="en-US" baseline="0" dirty="0" smtClean="0"/>
                        <a:t> Protocol</a:t>
                      </a:r>
                      <a:endParaRPr lang="en-IN" dirty="0"/>
                    </a:p>
                  </a:txBody>
                  <a:tcPr/>
                </a:tc>
              </a:tr>
            </a:tbl>
          </a:graphicData>
        </a:graphic>
      </p:graphicFrame>
    </p:spTree>
    <p:extLst>
      <p:ext uri="{BB962C8B-B14F-4D97-AF65-F5344CB8AC3E}">
        <p14:creationId xmlns:p14="http://schemas.microsoft.com/office/powerpoint/2010/main" val="406834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p:bldP spid="13" grpId="0"/>
      <p:bldP spid="14" grpId="0"/>
      <p:bldP spid="15" grpId="0"/>
      <p:bldP spid="16" grpId="0"/>
      <p:bldP spid="17" grpId="0"/>
      <p:bldP spid="18" grpId="0" animBg="1"/>
      <p:bldP spid="26" grpId="0"/>
      <p:bldP spid="27" grpId="0"/>
      <p:bldP spid="28" grpId="0"/>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GPRS network operation: GRPS protocol stack</a:t>
            </a:r>
          </a:p>
        </p:txBody>
      </p:sp>
      <p:sp>
        <p:nvSpPr>
          <p:cNvPr id="3" name="Content Placeholder 2"/>
          <p:cNvSpPr>
            <a:spLocks noGrp="1"/>
          </p:cNvSpPr>
          <p:nvPr>
            <p:ph idx="1"/>
          </p:nvPr>
        </p:nvSpPr>
        <p:spPr/>
        <p:txBody>
          <a:bodyPr/>
          <a:lstStyle/>
          <a:p>
            <a:r>
              <a:rPr lang="en-US" b="1" dirty="0"/>
              <a:t>Protocol architecture </a:t>
            </a:r>
            <a:r>
              <a:rPr lang="en-US" dirty="0"/>
              <a:t>of the GPRS transmission signaling plane comprises protocols for </a:t>
            </a:r>
            <a:r>
              <a:rPr lang="en-US" dirty="0">
                <a:solidFill>
                  <a:srgbClr val="5430AA"/>
                </a:solidFill>
              </a:rPr>
              <a:t>control and support of the functions</a:t>
            </a:r>
            <a:r>
              <a:rPr lang="en-US" dirty="0">
                <a:solidFill>
                  <a:srgbClr val="C00000"/>
                </a:solidFill>
              </a:rPr>
              <a:t> </a:t>
            </a:r>
            <a:r>
              <a:rPr lang="en-US" dirty="0"/>
              <a:t>of the transmission plane. </a:t>
            </a:r>
            <a:endParaRPr lang="en-US" dirty="0" smtClean="0"/>
          </a:p>
          <a:p>
            <a:r>
              <a:rPr lang="en-US" dirty="0" smtClean="0"/>
              <a:t>It </a:t>
            </a:r>
            <a:r>
              <a:rPr lang="en-US" dirty="0"/>
              <a:t>includes:</a:t>
            </a:r>
          </a:p>
          <a:p>
            <a:pPr marL="914400" lvl="1" indent="-457200">
              <a:buFont typeface="+mj-lt"/>
              <a:buAutoNum type="arabicPeriod"/>
            </a:pPr>
            <a:r>
              <a:rPr lang="en-US" dirty="0">
                <a:solidFill>
                  <a:srgbClr val="5430AA"/>
                </a:solidFill>
              </a:rPr>
              <a:t>GPRS</a:t>
            </a:r>
            <a:r>
              <a:rPr lang="en-US" dirty="0"/>
              <a:t> attach and detach</a:t>
            </a:r>
          </a:p>
          <a:p>
            <a:pPr marL="914400" lvl="1" indent="-457200">
              <a:buFont typeface="+mj-lt"/>
              <a:buAutoNum type="arabicPeriod"/>
            </a:pPr>
            <a:r>
              <a:rPr lang="en-US" dirty="0" smtClean="0">
                <a:solidFill>
                  <a:srgbClr val="5430AA"/>
                </a:solidFill>
              </a:rPr>
              <a:t>PDP(</a:t>
            </a:r>
            <a:r>
              <a:rPr lang="en-US" altLang="en-US" dirty="0" smtClean="0">
                <a:solidFill>
                  <a:srgbClr val="5430AA"/>
                </a:solidFill>
              </a:rPr>
              <a:t>Packet Data Protocol</a:t>
            </a:r>
            <a:r>
              <a:rPr lang="en-US" dirty="0" smtClean="0"/>
              <a:t>) </a:t>
            </a:r>
            <a:r>
              <a:rPr lang="en-US" dirty="0"/>
              <a:t>context activation</a:t>
            </a:r>
          </a:p>
          <a:p>
            <a:pPr marL="914400" lvl="1" indent="-457200">
              <a:buFont typeface="+mj-lt"/>
              <a:buAutoNum type="arabicPeriod"/>
            </a:pPr>
            <a:r>
              <a:rPr lang="en-US" dirty="0">
                <a:solidFill>
                  <a:srgbClr val="5430AA"/>
                </a:solidFill>
              </a:rPr>
              <a:t>Control</a:t>
            </a:r>
            <a:r>
              <a:rPr lang="en-US" dirty="0"/>
              <a:t> of routing paths</a:t>
            </a:r>
          </a:p>
          <a:p>
            <a:pPr marL="914400" lvl="1" indent="-457200">
              <a:buFont typeface="+mj-lt"/>
              <a:buAutoNum type="arabicPeriod"/>
            </a:pPr>
            <a:r>
              <a:rPr lang="en-US" dirty="0">
                <a:solidFill>
                  <a:srgbClr val="5430AA"/>
                </a:solidFill>
              </a:rPr>
              <a:t>Allocation</a:t>
            </a:r>
            <a:r>
              <a:rPr lang="en-US" dirty="0"/>
              <a:t> of network resources</a:t>
            </a:r>
          </a:p>
          <a:p>
            <a:endParaRPr lang="en-IN" dirty="0"/>
          </a:p>
        </p:txBody>
      </p:sp>
    </p:spTree>
    <p:extLst>
      <p:ext uri="{BB962C8B-B14F-4D97-AF65-F5344CB8AC3E}">
        <p14:creationId xmlns:p14="http://schemas.microsoft.com/office/powerpoint/2010/main" val="184850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GPRS network operation: GPRS </a:t>
            </a:r>
            <a:r>
              <a:rPr lang="en-IN" dirty="0" smtClean="0"/>
              <a:t>Internal Backbone</a:t>
            </a:r>
            <a:endParaRPr lang="en-IN" dirty="0"/>
          </a:p>
        </p:txBody>
      </p:sp>
      <p:sp>
        <p:nvSpPr>
          <p:cNvPr id="3" name="Content Placeholder 2"/>
          <p:cNvSpPr>
            <a:spLocks noGrp="1"/>
          </p:cNvSpPr>
          <p:nvPr>
            <p:ph idx="1"/>
          </p:nvPr>
        </p:nvSpPr>
        <p:spPr>
          <a:xfrm>
            <a:off x="131181" y="863444"/>
            <a:ext cx="7585072" cy="5590565"/>
          </a:xfrm>
        </p:spPr>
        <p:txBody>
          <a:bodyPr/>
          <a:lstStyle/>
          <a:p>
            <a:r>
              <a:rPr lang="en-IN" dirty="0">
                <a:solidFill>
                  <a:srgbClr val="5430AA"/>
                </a:solidFill>
              </a:rPr>
              <a:t>The internal backbone </a:t>
            </a:r>
            <a:r>
              <a:rPr lang="en-IN" dirty="0"/>
              <a:t>is an IP based network used to carry packets between different </a:t>
            </a:r>
            <a:r>
              <a:rPr lang="en-IN" dirty="0">
                <a:solidFill>
                  <a:srgbClr val="5430AA"/>
                </a:solidFill>
              </a:rPr>
              <a:t>GSN</a:t>
            </a:r>
            <a:r>
              <a:rPr lang="en-IN" dirty="0"/>
              <a:t>s. </a:t>
            </a:r>
            <a:endParaRPr lang="en-IN" dirty="0" smtClean="0"/>
          </a:p>
          <a:p>
            <a:r>
              <a:rPr lang="en-IN" dirty="0" smtClean="0">
                <a:solidFill>
                  <a:srgbClr val="5430AA"/>
                </a:solidFill>
              </a:rPr>
              <a:t>Tunnelling</a:t>
            </a:r>
            <a:r>
              <a:rPr lang="en-IN" dirty="0" smtClean="0"/>
              <a:t> </a:t>
            </a:r>
            <a:r>
              <a:rPr lang="en-IN" dirty="0"/>
              <a:t>is used between </a:t>
            </a:r>
            <a:r>
              <a:rPr lang="en-IN" dirty="0">
                <a:solidFill>
                  <a:srgbClr val="5430AA"/>
                </a:solidFill>
              </a:rPr>
              <a:t>SGSNs</a:t>
            </a:r>
            <a:r>
              <a:rPr lang="en-IN" dirty="0"/>
              <a:t> and </a:t>
            </a:r>
            <a:r>
              <a:rPr lang="en-IN" dirty="0">
                <a:solidFill>
                  <a:srgbClr val="5430AA"/>
                </a:solidFill>
              </a:rPr>
              <a:t>GGSNs</a:t>
            </a:r>
            <a:r>
              <a:rPr lang="en-IN" dirty="0"/>
              <a:t>, so the internal backbone does not need any information about domains outside the GPRS network. </a:t>
            </a:r>
            <a:endParaRPr lang="en-IN" dirty="0" smtClean="0"/>
          </a:p>
          <a:p>
            <a:r>
              <a:rPr lang="en-IN" dirty="0" smtClean="0">
                <a:solidFill>
                  <a:srgbClr val="5430AA"/>
                </a:solidFill>
              </a:rPr>
              <a:t>Signalling</a:t>
            </a:r>
            <a:r>
              <a:rPr lang="en-IN" dirty="0" smtClean="0"/>
              <a:t> </a:t>
            </a:r>
            <a:r>
              <a:rPr lang="en-IN" dirty="0"/>
              <a:t>from a GSN to a MSC, HLR or EIR is done using </a:t>
            </a:r>
            <a:r>
              <a:rPr lang="en-IN" dirty="0">
                <a:solidFill>
                  <a:srgbClr val="5430AA"/>
                </a:solidFill>
              </a:rPr>
              <a:t>SS7</a:t>
            </a:r>
            <a:r>
              <a:rPr lang="en-IN" dirty="0"/>
              <a:t>.</a:t>
            </a:r>
          </a:p>
        </p:txBody>
      </p:sp>
      <p:pic>
        <p:nvPicPr>
          <p:cNvPr id="1026" name="Picture 2" descr="With neat diagram describe GPRS architecture."/>
          <p:cNvPicPr>
            <a:picLocks noChangeAspect="1" noChangeArrowheads="1"/>
          </p:cNvPicPr>
          <p:nvPr/>
        </p:nvPicPr>
        <p:blipFill rotWithShape="1">
          <a:blip r:embed="rId2">
            <a:extLst>
              <a:ext uri="{28A0092B-C50C-407E-A947-70E740481C1C}">
                <a14:useLocalDpi xmlns:a14="http://schemas.microsoft.com/office/drawing/2010/main" val="0"/>
              </a:ext>
            </a:extLst>
          </a:blip>
          <a:srcRect b="12233"/>
          <a:stretch/>
        </p:blipFill>
        <p:spPr bwMode="auto">
          <a:xfrm>
            <a:off x="131181" y="3528256"/>
            <a:ext cx="6471592" cy="30779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PRS Backbone Network Architecture :: Chapter 3: Overview of GPR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867" y="3271455"/>
            <a:ext cx="5160179" cy="199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58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GPRS network operation: </a:t>
            </a:r>
            <a:r>
              <a:rPr lang="en-US" dirty="0" smtClean="0"/>
              <a:t>BSS-SGSN </a:t>
            </a:r>
            <a:r>
              <a:rPr lang="en-US" dirty="0"/>
              <a:t>Interface</a:t>
            </a:r>
            <a:endParaRPr lang="en-IN" dirty="0"/>
          </a:p>
        </p:txBody>
      </p:sp>
      <p:sp>
        <p:nvSpPr>
          <p:cNvPr id="3" name="Content Placeholder 2"/>
          <p:cNvSpPr>
            <a:spLocks noGrp="1"/>
          </p:cNvSpPr>
          <p:nvPr>
            <p:ph idx="1"/>
          </p:nvPr>
        </p:nvSpPr>
        <p:spPr>
          <a:xfrm>
            <a:off x="131180" y="863444"/>
            <a:ext cx="5804399" cy="5590565"/>
          </a:xfrm>
        </p:spPr>
        <p:txBody>
          <a:bodyPr/>
          <a:lstStyle/>
          <a:p>
            <a:pPr marL="0" indent="0">
              <a:buNone/>
            </a:pPr>
            <a:r>
              <a:rPr lang="en-US" altLang="en-US" dirty="0"/>
              <a:t>BSS-SGSN interface is divided into </a:t>
            </a:r>
            <a:r>
              <a:rPr lang="en-US" altLang="en-US" dirty="0">
                <a:solidFill>
                  <a:srgbClr val="5430AA"/>
                </a:solidFill>
              </a:rPr>
              <a:t>four layers</a:t>
            </a:r>
            <a:r>
              <a:rPr lang="en-US" altLang="en-US" dirty="0"/>
              <a:t>:</a:t>
            </a:r>
          </a:p>
          <a:p>
            <a:pPr>
              <a:buFont typeface="Wingdings" charset="2"/>
              <a:buAutoNum type="arabicPeriod"/>
            </a:pPr>
            <a:r>
              <a:rPr lang="en-US" altLang="en-US" b="1" dirty="0"/>
              <a:t>Sub-Network Dependent Convergence Protocol (SNDCP) </a:t>
            </a:r>
            <a:r>
              <a:rPr lang="en-US" altLang="en-US" dirty="0"/>
              <a:t>which is used to transfers data packets </a:t>
            </a:r>
            <a:r>
              <a:rPr lang="en-US" altLang="en-US" dirty="0">
                <a:solidFill>
                  <a:srgbClr val="5430AA"/>
                </a:solidFill>
              </a:rPr>
              <a:t>between SGSN and MS.</a:t>
            </a:r>
          </a:p>
          <a:p>
            <a:pPr lvl="1"/>
            <a:r>
              <a:rPr lang="en-US" altLang="en-US" sz="2200" dirty="0"/>
              <a:t>Its functionality includes:</a:t>
            </a:r>
          </a:p>
          <a:p>
            <a:pPr lvl="2">
              <a:buClr>
                <a:schemeClr val="tx1"/>
              </a:buClr>
            </a:pPr>
            <a:r>
              <a:rPr lang="en-US" altLang="en-US" sz="2000" dirty="0">
                <a:solidFill>
                  <a:srgbClr val="5430AA"/>
                </a:solidFill>
              </a:rPr>
              <a:t>Multiplexes several connections</a:t>
            </a:r>
            <a:r>
              <a:rPr lang="en-US" altLang="en-US" sz="2000" dirty="0">
                <a:solidFill>
                  <a:srgbClr val="C00000"/>
                </a:solidFill>
              </a:rPr>
              <a:t> </a:t>
            </a:r>
            <a:r>
              <a:rPr lang="en-US" altLang="en-US" sz="2000" dirty="0"/>
              <a:t>of the network layer onto one virtual logical connection of the underlying LLC layer.</a:t>
            </a:r>
          </a:p>
          <a:p>
            <a:pPr lvl="2">
              <a:buClr>
                <a:schemeClr val="tx1"/>
              </a:buClr>
            </a:pPr>
            <a:r>
              <a:rPr lang="en-US" altLang="en-US" sz="2000" dirty="0">
                <a:solidFill>
                  <a:srgbClr val="5430AA"/>
                </a:solidFill>
              </a:rPr>
              <a:t>Segmentation, compression-decompression </a:t>
            </a:r>
            <a:r>
              <a:rPr lang="en-US" altLang="en-US" sz="2000" dirty="0"/>
              <a:t>of user data.</a:t>
            </a:r>
          </a:p>
          <a:p>
            <a:pPr marL="273050" indent="-273050">
              <a:buFont typeface="+mj-lt"/>
              <a:buAutoNum type="arabicPeriod" startAt="2"/>
            </a:pPr>
            <a:r>
              <a:rPr lang="en-US" altLang="en-US" b="1" dirty="0"/>
              <a:t>Logical Link Control (LLC) </a:t>
            </a:r>
            <a:r>
              <a:rPr lang="en-US" altLang="en-US" dirty="0"/>
              <a:t>is a </a:t>
            </a:r>
            <a:r>
              <a:rPr lang="en-US" altLang="en-US" dirty="0">
                <a:solidFill>
                  <a:srgbClr val="5430AA"/>
                </a:solidFill>
              </a:rPr>
              <a:t>data link layer protocol </a:t>
            </a:r>
            <a:r>
              <a:rPr lang="en-US" altLang="en-US" dirty="0"/>
              <a:t>for GPRS which functions similar to Link Access Procedure-D (LAPD).</a:t>
            </a:r>
          </a:p>
          <a:p>
            <a:pPr lvl="1"/>
            <a:r>
              <a:rPr lang="en-US" altLang="en-US" sz="2200" dirty="0"/>
              <a:t>This layer assures the </a:t>
            </a:r>
            <a:r>
              <a:rPr lang="en-US" altLang="en-US" sz="2200" dirty="0">
                <a:solidFill>
                  <a:srgbClr val="5430AA"/>
                </a:solidFill>
              </a:rPr>
              <a:t>reliable transfer of user data </a:t>
            </a:r>
            <a:r>
              <a:rPr lang="en-US" altLang="en-US" sz="2200" dirty="0"/>
              <a:t>across a wireless network</a:t>
            </a:r>
            <a:r>
              <a:rPr lang="en-US" altLang="en-US" sz="2200" dirty="0" smtClean="0"/>
              <a:t>.</a:t>
            </a:r>
          </a:p>
          <a:p>
            <a:pPr lvl="1"/>
            <a:endParaRPr lang="en-US" altLang="en-US" sz="2200" dirty="0"/>
          </a:p>
          <a:p>
            <a:endParaRPr lang="en-IN" dirty="0"/>
          </a:p>
        </p:txBody>
      </p:sp>
      <p:pic>
        <p:nvPicPr>
          <p:cNvPr id="4" name="Picture 3"/>
          <p:cNvPicPr>
            <a:picLocks noChangeAspect="1"/>
          </p:cNvPicPr>
          <p:nvPr/>
        </p:nvPicPr>
        <p:blipFill>
          <a:blip r:embed="rId2"/>
          <a:stretch>
            <a:fillRect/>
          </a:stretch>
        </p:blipFill>
        <p:spPr>
          <a:xfrm>
            <a:off x="5677361" y="863444"/>
            <a:ext cx="6665458" cy="2938535"/>
          </a:xfrm>
          <a:prstGeom prst="rect">
            <a:avLst/>
          </a:prstGeom>
        </p:spPr>
      </p:pic>
    </p:spTree>
    <p:extLst>
      <p:ext uri="{BB962C8B-B14F-4D97-AF65-F5344CB8AC3E}">
        <p14:creationId xmlns:p14="http://schemas.microsoft.com/office/powerpoint/2010/main" val="410214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GPRS network operation: </a:t>
            </a:r>
            <a:r>
              <a:rPr lang="en-US" dirty="0" smtClean="0"/>
              <a:t>BSS-SGSN </a:t>
            </a:r>
            <a:r>
              <a:rPr lang="en-US" dirty="0"/>
              <a:t>Interface</a:t>
            </a:r>
            <a:endParaRPr lang="en-IN" dirty="0"/>
          </a:p>
        </p:txBody>
      </p:sp>
      <p:sp>
        <p:nvSpPr>
          <p:cNvPr id="3" name="Content Placeholder 2"/>
          <p:cNvSpPr>
            <a:spLocks noGrp="1"/>
          </p:cNvSpPr>
          <p:nvPr>
            <p:ph idx="1"/>
          </p:nvPr>
        </p:nvSpPr>
        <p:spPr>
          <a:xfrm>
            <a:off x="131180" y="863444"/>
            <a:ext cx="4970209" cy="5590565"/>
          </a:xfrm>
        </p:spPr>
        <p:txBody>
          <a:bodyPr/>
          <a:lstStyle/>
          <a:p>
            <a:pPr>
              <a:buFont typeface="Wingdings" charset="2"/>
              <a:buAutoNum type="arabicPeriod" startAt="3"/>
            </a:pPr>
            <a:r>
              <a:rPr lang="en-US" altLang="en-US" b="1" dirty="0" smtClean="0"/>
              <a:t>Base </a:t>
            </a:r>
            <a:r>
              <a:rPr lang="en-US" altLang="en-US" b="1" dirty="0"/>
              <a:t>Station System GPRS Protocol (BSSGP) </a:t>
            </a:r>
            <a:r>
              <a:rPr lang="en-US" altLang="en-US" dirty="0"/>
              <a:t>delivers </a:t>
            </a:r>
            <a:r>
              <a:rPr lang="en-US" altLang="en-US" dirty="0">
                <a:solidFill>
                  <a:srgbClr val="5430AA"/>
                </a:solidFill>
              </a:rPr>
              <a:t>routing </a:t>
            </a:r>
            <a:r>
              <a:rPr lang="en-US" altLang="en-US" dirty="0"/>
              <a:t>and </a:t>
            </a:r>
            <a:r>
              <a:rPr lang="en-US" altLang="en-US" dirty="0" err="1">
                <a:solidFill>
                  <a:srgbClr val="5430AA"/>
                </a:solidFill>
              </a:rPr>
              <a:t>QoS</a:t>
            </a:r>
            <a:r>
              <a:rPr lang="en-US" altLang="en-US" dirty="0">
                <a:solidFill>
                  <a:srgbClr val="5430AA"/>
                </a:solidFill>
              </a:rPr>
              <a:t> related information </a:t>
            </a:r>
            <a:r>
              <a:rPr lang="en-US" altLang="en-US" dirty="0"/>
              <a:t>between BSS and SGSN.</a:t>
            </a:r>
          </a:p>
          <a:p>
            <a:pPr>
              <a:buFont typeface="Wingdings" charset="2"/>
              <a:buAutoNum type="arabicPeriod" startAt="3"/>
            </a:pPr>
            <a:r>
              <a:rPr lang="en-US" altLang="en-US" b="1" dirty="0"/>
              <a:t>Network Service layer </a:t>
            </a:r>
            <a:r>
              <a:rPr lang="en-US" altLang="en-US" dirty="0"/>
              <a:t>manages the </a:t>
            </a:r>
            <a:r>
              <a:rPr lang="en-US" altLang="en-US" dirty="0">
                <a:solidFill>
                  <a:srgbClr val="5430AA"/>
                </a:solidFill>
              </a:rPr>
              <a:t>convergence sub-layer </a:t>
            </a:r>
            <a:r>
              <a:rPr lang="en-US" altLang="en-US" dirty="0"/>
              <a:t>that operates between BSSGP and Frame Relay.</a:t>
            </a:r>
          </a:p>
          <a:p>
            <a:pPr lvl="1"/>
            <a:endParaRPr lang="en-US" altLang="en-US" sz="2200" dirty="0"/>
          </a:p>
          <a:p>
            <a:endParaRPr lang="en-IN" dirty="0"/>
          </a:p>
        </p:txBody>
      </p:sp>
      <p:pic>
        <p:nvPicPr>
          <p:cNvPr id="4" name="Picture 3"/>
          <p:cNvPicPr>
            <a:picLocks noChangeAspect="1"/>
          </p:cNvPicPr>
          <p:nvPr/>
        </p:nvPicPr>
        <p:blipFill>
          <a:blip r:embed="rId2"/>
          <a:stretch>
            <a:fillRect/>
          </a:stretch>
        </p:blipFill>
        <p:spPr>
          <a:xfrm>
            <a:off x="5319117" y="1128297"/>
            <a:ext cx="7119954" cy="3138904"/>
          </a:xfrm>
          <a:prstGeom prst="rect">
            <a:avLst/>
          </a:prstGeom>
        </p:spPr>
      </p:pic>
    </p:spTree>
    <p:extLst>
      <p:ext uri="{BB962C8B-B14F-4D97-AF65-F5344CB8AC3E}">
        <p14:creationId xmlns:p14="http://schemas.microsoft.com/office/powerpoint/2010/main" val="232186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GPRS network operation: </a:t>
            </a:r>
            <a:r>
              <a:rPr lang="en-US" dirty="0" smtClean="0"/>
              <a:t>Air </a:t>
            </a:r>
            <a:r>
              <a:rPr lang="en-US" dirty="0"/>
              <a:t>Interface</a:t>
            </a:r>
            <a:endParaRPr lang="en-IN" dirty="0"/>
          </a:p>
        </p:txBody>
      </p:sp>
      <p:sp>
        <p:nvSpPr>
          <p:cNvPr id="3" name="Content Placeholder 2"/>
          <p:cNvSpPr>
            <a:spLocks noGrp="1"/>
          </p:cNvSpPr>
          <p:nvPr>
            <p:ph idx="1"/>
          </p:nvPr>
        </p:nvSpPr>
        <p:spPr/>
        <p:txBody>
          <a:bodyPr/>
          <a:lstStyle/>
          <a:p>
            <a:r>
              <a:rPr lang="en-US" altLang="en-US" dirty="0"/>
              <a:t>Air interface of GPRS comprises </a:t>
            </a:r>
            <a:r>
              <a:rPr lang="en-US" altLang="en-US" dirty="0">
                <a:solidFill>
                  <a:srgbClr val="5430AA"/>
                </a:solidFill>
              </a:rPr>
              <a:t>data link layer </a:t>
            </a:r>
            <a:r>
              <a:rPr lang="en-US" altLang="en-US" dirty="0"/>
              <a:t>and </a:t>
            </a:r>
            <a:r>
              <a:rPr lang="en-US" altLang="en-US" dirty="0">
                <a:solidFill>
                  <a:srgbClr val="5430AA"/>
                </a:solidFill>
              </a:rPr>
              <a:t>physical layer</a:t>
            </a:r>
            <a:r>
              <a:rPr lang="en-US" altLang="en-US" dirty="0"/>
              <a:t>.</a:t>
            </a:r>
          </a:p>
          <a:p>
            <a:r>
              <a:rPr lang="en-US" altLang="en-US" dirty="0"/>
              <a:t>Data link layer between MS and BSS divided into </a:t>
            </a:r>
            <a:r>
              <a:rPr lang="en-US" altLang="en-US" dirty="0">
                <a:solidFill>
                  <a:srgbClr val="5430AA"/>
                </a:solidFill>
              </a:rPr>
              <a:t>three sub-layers</a:t>
            </a:r>
            <a:r>
              <a:rPr lang="en-US" altLang="en-US" dirty="0"/>
              <a:t>: </a:t>
            </a:r>
          </a:p>
          <a:p>
            <a:pPr marL="914400" lvl="1" indent="-457200">
              <a:buFont typeface="+mj-lt"/>
              <a:buAutoNum type="arabicPeriod"/>
            </a:pPr>
            <a:r>
              <a:rPr lang="en-US" altLang="en-US" dirty="0"/>
              <a:t>Logical Link Control (LLC) layer</a:t>
            </a:r>
          </a:p>
          <a:p>
            <a:pPr marL="914400" lvl="1" indent="-457200">
              <a:buFont typeface="+mj-lt"/>
              <a:buAutoNum type="arabicPeriod"/>
            </a:pPr>
            <a:r>
              <a:rPr lang="en-US" altLang="en-US" dirty="0"/>
              <a:t>Radio Link Control (RLC) layer</a:t>
            </a:r>
          </a:p>
          <a:p>
            <a:pPr marL="914400" lvl="1" indent="-457200">
              <a:buFont typeface="+mj-lt"/>
              <a:buAutoNum type="arabicPeriod"/>
            </a:pPr>
            <a:r>
              <a:rPr lang="en-US" altLang="en-US" dirty="0"/>
              <a:t>Medium Access Control (MAC) layer</a:t>
            </a:r>
          </a:p>
          <a:p>
            <a:r>
              <a:rPr lang="en-US" altLang="en-US" dirty="0"/>
              <a:t>Physical layer between MS and BSS divided into </a:t>
            </a:r>
            <a:r>
              <a:rPr lang="en-US" altLang="en-US" dirty="0">
                <a:solidFill>
                  <a:srgbClr val="5430AA"/>
                </a:solidFill>
              </a:rPr>
              <a:t>two sub-layers</a:t>
            </a:r>
            <a:r>
              <a:rPr lang="en-US" altLang="en-US" dirty="0"/>
              <a:t>: </a:t>
            </a:r>
          </a:p>
          <a:p>
            <a:pPr marL="914400" lvl="1" indent="-457200">
              <a:buFont typeface="+mj-lt"/>
              <a:buAutoNum type="arabicPeriod"/>
            </a:pPr>
            <a:r>
              <a:rPr lang="en-US" altLang="en-US" dirty="0"/>
              <a:t>Physical Link Layer (PLL)</a:t>
            </a:r>
          </a:p>
          <a:p>
            <a:pPr marL="914400" lvl="1" indent="-457200">
              <a:buFont typeface="+mj-lt"/>
              <a:buAutoNum type="arabicPeriod"/>
            </a:pPr>
            <a:r>
              <a:rPr lang="en-US" altLang="en-US" dirty="0"/>
              <a:t>Physical RF Layer (RFL)</a:t>
            </a:r>
          </a:p>
          <a:p>
            <a:endParaRPr lang="en-IN" dirty="0"/>
          </a:p>
        </p:txBody>
      </p:sp>
      <p:pic>
        <p:nvPicPr>
          <p:cNvPr id="4" name="Picture 3"/>
          <p:cNvPicPr>
            <a:picLocks noChangeAspect="1"/>
          </p:cNvPicPr>
          <p:nvPr/>
        </p:nvPicPr>
        <p:blipFill>
          <a:blip r:embed="rId2"/>
          <a:stretch>
            <a:fillRect/>
          </a:stretch>
        </p:blipFill>
        <p:spPr>
          <a:xfrm>
            <a:off x="5190781" y="3406276"/>
            <a:ext cx="7119954" cy="3138904"/>
          </a:xfrm>
          <a:prstGeom prst="rect">
            <a:avLst/>
          </a:prstGeom>
        </p:spPr>
      </p:pic>
    </p:spTree>
    <p:extLst>
      <p:ext uri="{BB962C8B-B14F-4D97-AF65-F5344CB8AC3E}">
        <p14:creationId xmlns:p14="http://schemas.microsoft.com/office/powerpoint/2010/main" val="205266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GPRS network operation: </a:t>
            </a:r>
            <a:r>
              <a:rPr lang="en-US" altLang="en-US" dirty="0" smtClean="0"/>
              <a:t>Logical </a:t>
            </a:r>
            <a:r>
              <a:rPr lang="en-US" altLang="en-US" dirty="0"/>
              <a:t>Link Control</a:t>
            </a:r>
            <a:r>
              <a:rPr lang="en-US" dirty="0"/>
              <a:t> </a:t>
            </a:r>
            <a:r>
              <a:rPr lang="en-US" dirty="0" smtClean="0"/>
              <a:t>(LLC) Layer</a:t>
            </a:r>
            <a:endParaRPr lang="en-IN" dirty="0"/>
          </a:p>
        </p:txBody>
      </p:sp>
      <p:sp>
        <p:nvSpPr>
          <p:cNvPr id="3" name="Content Placeholder 2"/>
          <p:cNvSpPr>
            <a:spLocks noGrp="1"/>
          </p:cNvSpPr>
          <p:nvPr>
            <p:ph idx="1"/>
          </p:nvPr>
        </p:nvSpPr>
        <p:spPr>
          <a:xfrm>
            <a:off x="131181" y="863444"/>
            <a:ext cx="5307094" cy="5590565"/>
          </a:xfrm>
        </p:spPr>
        <p:txBody>
          <a:bodyPr/>
          <a:lstStyle/>
          <a:p>
            <a:r>
              <a:rPr lang="en-US" altLang="en-US" dirty="0"/>
              <a:t>This layer provides a </a:t>
            </a:r>
            <a:r>
              <a:rPr lang="en-US" altLang="en-US" dirty="0">
                <a:solidFill>
                  <a:srgbClr val="5430AA"/>
                </a:solidFill>
              </a:rPr>
              <a:t>reliable logical link </a:t>
            </a:r>
            <a:r>
              <a:rPr lang="en-US" altLang="en-US" dirty="0"/>
              <a:t>between an </a:t>
            </a:r>
            <a:r>
              <a:rPr lang="en-US" altLang="en-US" dirty="0">
                <a:solidFill>
                  <a:srgbClr val="5430AA"/>
                </a:solidFill>
              </a:rPr>
              <a:t>MS</a:t>
            </a:r>
            <a:r>
              <a:rPr lang="en-US" altLang="en-US" dirty="0"/>
              <a:t> and its assigned </a:t>
            </a:r>
            <a:r>
              <a:rPr lang="en-US" altLang="en-US" dirty="0">
                <a:solidFill>
                  <a:srgbClr val="5430AA"/>
                </a:solidFill>
              </a:rPr>
              <a:t>SGSN</a:t>
            </a:r>
            <a:r>
              <a:rPr lang="en-US" altLang="en-US" dirty="0"/>
              <a:t>. </a:t>
            </a:r>
          </a:p>
          <a:p>
            <a:r>
              <a:rPr lang="en-US" altLang="en-US" dirty="0"/>
              <a:t>Its functionality is based on </a:t>
            </a:r>
            <a:r>
              <a:rPr lang="en-US" altLang="en-US" dirty="0">
                <a:solidFill>
                  <a:srgbClr val="5430AA"/>
                </a:solidFill>
              </a:rPr>
              <a:t>HDLC</a:t>
            </a:r>
            <a:r>
              <a:rPr lang="en-US" altLang="en-US" dirty="0"/>
              <a:t> </a:t>
            </a:r>
            <a:r>
              <a:rPr lang="en-US" altLang="en-US" dirty="0" smtClean="0"/>
              <a:t>(</a:t>
            </a:r>
            <a:r>
              <a:rPr lang="en-IN" dirty="0"/>
              <a:t>High-Level Data Link Control</a:t>
            </a:r>
            <a:r>
              <a:rPr lang="en-US" altLang="en-US" dirty="0" smtClean="0"/>
              <a:t>) protocol</a:t>
            </a:r>
            <a:r>
              <a:rPr lang="en-US" altLang="en-US" dirty="0"/>
              <a:t>.</a:t>
            </a:r>
          </a:p>
          <a:p>
            <a:r>
              <a:rPr lang="en-US" altLang="en-US" dirty="0"/>
              <a:t>It includes:</a:t>
            </a:r>
          </a:p>
          <a:p>
            <a:pPr lvl="1"/>
            <a:r>
              <a:rPr lang="en-US" altLang="en-US" dirty="0">
                <a:solidFill>
                  <a:srgbClr val="5430AA"/>
                </a:solidFill>
              </a:rPr>
              <a:t>Sequence</a:t>
            </a:r>
            <a:r>
              <a:rPr lang="en-US" altLang="en-US" dirty="0"/>
              <a:t> control</a:t>
            </a:r>
          </a:p>
          <a:p>
            <a:pPr lvl="1"/>
            <a:r>
              <a:rPr lang="en-US" altLang="en-US" dirty="0"/>
              <a:t>In-order delivery </a:t>
            </a:r>
            <a:r>
              <a:rPr lang="en-US" altLang="en-US" dirty="0">
                <a:solidFill>
                  <a:srgbClr val="5430AA"/>
                </a:solidFill>
              </a:rPr>
              <a:t>Flow control </a:t>
            </a:r>
          </a:p>
          <a:p>
            <a:pPr lvl="1"/>
            <a:r>
              <a:rPr lang="en-US" altLang="en-US" dirty="0">
                <a:solidFill>
                  <a:srgbClr val="5430AA"/>
                </a:solidFill>
              </a:rPr>
              <a:t>Detection</a:t>
            </a:r>
            <a:r>
              <a:rPr lang="en-US" altLang="en-US" dirty="0"/>
              <a:t> of </a:t>
            </a:r>
            <a:r>
              <a:rPr lang="en-US" altLang="en-US" dirty="0">
                <a:solidFill>
                  <a:srgbClr val="5430AA"/>
                </a:solidFill>
              </a:rPr>
              <a:t>transmission </a:t>
            </a:r>
            <a:r>
              <a:rPr lang="en-US" altLang="en-US" dirty="0" smtClean="0">
                <a:solidFill>
                  <a:srgbClr val="5430AA"/>
                </a:solidFill>
              </a:rPr>
              <a:t>errors </a:t>
            </a:r>
            <a:r>
              <a:rPr lang="en-US" altLang="en-US" dirty="0"/>
              <a:t>and </a:t>
            </a:r>
            <a:r>
              <a:rPr lang="en-US" altLang="en-US" dirty="0">
                <a:solidFill>
                  <a:srgbClr val="5430AA"/>
                </a:solidFill>
              </a:rPr>
              <a:t>retransmissions</a:t>
            </a:r>
          </a:p>
          <a:p>
            <a:r>
              <a:rPr lang="en-US" altLang="en-US" dirty="0">
                <a:solidFill>
                  <a:srgbClr val="5430AA"/>
                </a:solidFill>
              </a:rPr>
              <a:t>Encryption</a:t>
            </a:r>
            <a:r>
              <a:rPr lang="en-US" altLang="en-US" dirty="0"/>
              <a:t> is used in this interface to ensure </a:t>
            </a:r>
            <a:r>
              <a:rPr lang="en-US" altLang="en-US" dirty="0">
                <a:solidFill>
                  <a:srgbClr val="5430AA"/>
                </a:solidFill>
              </a:rPr>
              <a:t>data confidentiality</a:t>
            </a:r>
            <a:r>
              <a:rPr lang="en-US" altLang="en-US" dirty="0"/>
              <a:t>. </a:t>
            </a:r>
          </a:p>
          <a:p>
            <a:r>
              <a:rPr lang="en-US" altLang="en-US" dirty="0"/>
              <a:t>Variable frame lengths are possible. Both </a:t>
            </a:r>
            <a:r>
              <a:rPr lang="en-US" altLang="en-US" dirty="0">
                <a:solidFill>
                  <a:srgbClr val="5430AA"/>
                </a:solidFill>
              </a:rPr>
              <a:t>acknowledged </a:t>
            </a:r>
            <a:r>
              <a:rPr lang="en-US" altLang="en-US" dirty="0"/>
              <a:t>and </a:t>
            </a:r>
            <a:r>
              <a:rPr lang="en-US" altLang="en-US" dirty="0">
                <a:solidFill>
                  <a:srgbClr val="5430AA"/>
                </a:solidFill>
              </a:rPr>
              <a:t>unacknowledged </a:t>
            </a:r>
            <a:r>
              <a:rPr lang="en-US" altLang="en-US" dirty="0"/>
              <a:t>data transmission modes are supported.</a:t>
            </a:r>
          </a:p>
          <a:p>
            <a:endParaRPr lang="en-IN" dirty="0"/>
          </a:p>
        </p:txBody>
      </p:sp>
      <p:pic>
        <p:nvPicPr>
          <p:cNvPr id="4" name="Picture 3"/>
          <p:cNvPicPr>
            <a:picLocks noChangeAspect="1"/>
          </p:cNvPicPr>
          <p:nvPr/>
        </p:nvPicPr>
        <p:blipFill>
          <a:blip r:embed="rId2"/>
          <a:stretch>
            <a:fillRect/>
          </a:stretch>
        </p:blipFill>
        <p:spPr>
          <a:xfrm>
            <a:off x="5287033" y="1424917"/>
            <a:ext cx="7119954" cy="3138904"/>
          </a:xfrm>
          <a:prstGeom prst="rect">
            <a:avLst/>
          </a:prstGeom>
        </p:spPr>
      </p:pic>
    </p:spTree>
    <p:extLst>
      <p:ext uri="{BB962C8B-B14F-4D97-AF65-F5344CB8AC3E}">
        <p14:creationId xmlns:p14="http://schemas.microsoft.com/office/powerpoint/2010/main" val="338823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GPRS network operation: </a:t>
            </a:r>
            <a:r>
              <a:rPr lang="en-US" altLang="en-US" dirty="0" smtClean="0"/>
              <a:t>Radio </a:t>
            </a:r>
            <a:r>
              <a:rPr lang="en-US" altLang="en-US" dirty="0"/>
              <a:t>Link Control</a:t>
            </a:r>
            <a:r>
              <a:rPr lang="en-US" dirty="0"/>
              <a:t> Layer</a:t>
            </a:r>
            <a:endParaRPr lang="en-IN" dirty="0"/>
          </a:p>
        </p:txBody>
      </p:sp>
      <p:sp>
        <p:nvSpPr>
          <p:cNvPr id="3" name="Content Placeholder 2"/>
          <p:cNvSpPr>
            <a:spLocks noGrp="1"/>
          </p:cNvSpPr>
          <p:nvPr>
            <p:ph idx="1"/>
          </p:nvPr>
        </p:nvSpPr>
        <p:spPr/>
        <p:txBody>
          <a:bodyPr/>
          <a:lstStyle/>
          <a:p>
            <a:r>
              <a:rPr lang="en-US" altLang="en-US" dirty="0"/>
              <a:t>Radio Link Control (RLC) layer establishes a </a:t>
            </a:r>
            <a:r>
              <a:rPr lang="en-US" altLang="en-US" dirty="0">
                <a:solidFill>
                  <a:srgbClr val="5430AA"/>
                </a:solidFill>
              </a:rPr>
              <a:t>reliable link </a:t>
            </a:r>
            <a:r>
              <a:rPr lang="en-US" altLang="en-US" dirty="0"/>
              <a:t>between </a:t>
            </a:r>
            <a:r>
              <a:rPr lang="en-US" altLang="en-US" dirty="0">
                <a:solidFill>
                  <a:srgbClr val="5430AA"/>
                </a:solidFill>
              </a:rPr>
              <a:t>MS</a:t>
            </a:r>
            <a:r>
              <a:rPr lang="en-US" altLang="en-US" dirty="0"/>
              <a:t> and </a:t>
            </a:r>
            <a:r>
              <a:rPr lang="en-US" altLang="en-US" dirty="0">
                <a:solidFill>
                  <a:srgbClr val="5430AA"/>
                </a:solidFill>
              </a:rPr>
              <a:t>BSS</a:t>
            </a:r>
            <a:r>
              <a:rPr lang="en-US" altLang="en-US" dirty="0"/>
              <a:t>. </a:t>
            </a:r>
          </a:p>
          <a:p>
            <a:r>
              <a:rPr lang="en-US" altLang="en-US" dirty="0"/>
              <a:t>It also does </a:t>
            </a:r>
            <a:r>
              <a:rPr lang="en-US" altLang="en-US" dirty="0">
                <a:solidFill>
                  <a:srgbClr val="5430AA"/>
                </a:solidFill>
              </a:rPr>
              <a:t>segmentation </a:t>
            </a:r>
            <a:r>
              <a:rPr lang="en-US" altLang="en-US" dirty="0"/>
              <a:t>and </a:t>
            </a:r>
            <a:r>
              <a:rPr lang="en-US" altLang="en-US" dirty="0">
                <a:solidFill>
                  <a:srgbClr val="5430AA"/>
                </a:solidFill>
              </a:rPr>
              <a:t>reassembly of LLC frames </a:t>
            </a:r>
            <a:r>
              <a:rPr lang="en-US" altLang="en-US" dirty="0"/>
              <a:t>into </a:t>
            </a:r>
            <a:r>
              <a:rPr lang="en-US" altLang="en-US" dirty="0">
                <a:solidFill>
                  <a:srgbClr val="5430AA"/>
                </a:solidFill>
              </a:rPr>
              <a:t>RLC data blocks </a:t>
            </a:r>
            <a:r>
              <a:rPr lang="en-US" altLang="en-US" dirty="0"/>
              <a:t>and </a:t>
            </a:r>
            <a:r>
              <a:rPr lang="en-US" altLang="en-US" dirty="0">
                <a:solidFill>
                  <a:srgbClr val="5430AA"/>
                </a:solidFill>
              </a:rPr>
              <a:t>ARQ</a:t>
            </a:r>
            <a:r>
              <a:rPr lang="en-US" altLang="en-US" dirty="0"/>
              <a:t> of uncorrectable data.</a:t>
            </a:r>
          </a:p>
          <a:p>
            <a:endParaRPr lang="en-IN" dirty="0"/>
          </a:p>
        </p:txBody>
      </p:sp>
      <p:pic>
        <p:nvPicPr>
          <p:cNvPr id="4" name="Picture 3"/>
          <p:cNvPicPr>
            <a:picLocks noChangeAspect="1"/>
          </p:cNvPicPr>
          <p:nvPr/>
        </p:nvPicPr>
        <p:blipFill>
          <a:blip r:embed="rId2"/>
          <a:stretch>
            <a:fillRect/>
          </a:stretch>
        </p:blipFill>
        <p:spPr>
          <a:xfrm>
            <a:off x="4213106" y="2994264"/>
            <a:ext cx="7847715" cy="3459745"/>
          </a:xfrm>
          <a:prstGeom prst="rect">
            <a:avLst/>
          </a:prstGeom>
        </p:spPr>
      </p:pic>
    </p:spTree>
    <p:extLst>
      <p:ext uri="{BB962C8B-B14F-4D97-AF65-F5344CB8AC3E}">
        <p14:creationId xmlns:p14="http://schemas.microsoft.com/office/powerpoint/2010/main" val="90152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GPRS network operation: </a:t>
            </a:r>
            <a:r>
              <a:rPr lang="en-US" altLang="en-US" dirty="0" smtClean="0"/>
              <a:t>Medium </a:t>
            </a:r>
            <a:r>
              <a:rPr lang="en-US" altLang="en-US" dirty="0"/>
              <a:t>Access Control</a:t>
            </a:r>
            <a:r>
              <a:rPr lang="en-US" dirty="0"/>
              <a:t> (MAC</a:t>
            </a:r>
            <a:r>
              <a:rPr lang="en-US" dirty="0" smtClean="0"/>
              <a:t>) Layer</a:t>
            </a:r>
            <a:endParaRPr lang="en-IN" dirty="0"/>
          </a:p>
        </p:txBody>
      </p:sp>
      <p:sp>
        <p:nvSpPr>
          <p:cNvPr id="3" name="Content Placeholder 2"/>
          <p:cNvSpPr>
            <a:spLocks noGrp="1"/>
          </p:cNvSpPr>
          <p:nvPr>
            <p:ph idx="1"/>
          </p:nvPr>
        </p:nvSpPr>
        <p:spPr/>
        <p:txBody>
          <a:bodyPr/>
          <a:lstStyle/>
          <a:p>
            <a:r>
              <a:rPr lang="en-US" altLang="en-US" b="1" dirty="0" smtClean="0"/>
              <a:t>Medium Access Control (MAC) </a:t>
            </a:r>
            <a:r>
              <a:rPr lang="en-US" altLang="en-US" dirty="0" smtClean="0"/>
              <a:t>layer </a:t>
            </a:r>
            <a:r>
              <a:rPr lang="en-US" altLang="en-US" dirty="0">
                <a:solidFill>
                  <a:srgbClr val="5430AA"/>
                </a:solidFill>
              </a:rPr>
              <a:t>controls</a:t>
            </a:r>
            <a:r>
              <a:rPr lang="en-US" altLang="en-US" dirty="0"/>
              <a:t> the access attempts of an </a:t>
            </a:r>
            <a:r>
              <a:rPr lang="en-US" altLang="en-US" dirty="0">
                <a:solidFill>
                  <a:srgbClr val="5430AA"/>
                </a:solidFill>
              </a:rPr>
              <a:t>MS</a:t>
            </a:r>
            <a:r>
              <a:rPr lang="en-US" altLang="en-US" dirty="0"/>
              <a:t> on the radio channel </a:t>
            </a:r>
            <a:r>
              <a:rPr lang="en-US" altLang="en-US" dirty="0" smtClean="0"/>
              <a:t>shared </a:t>
            </a:r>
            <a:r>
              <a:rPr lang="en-US" altLang="en-US" dirty="0"/>
              <a:t>by several </a:t>
            </a:r>
            <a:r>
              <a:rPr lang="en-US" altLang="en-US" dirty="0" err="1">
                <a:solidFill>
                  <a:srgbClr val="5430AA"/>
                </a:solidFill>
              </a:rPr>
              <a:t>MSs.</a:t>
            </a:r>
            <a:endParaRPr lang="en-US" altLang="en-US" dirty="0">
              <a:solidFill>
                <a:srgbClr val="5430AA"/>
              </a:solidFill>
            </a:endParaRPr>
          </a:p>
          <a:p>
            <a:r>
              <a:rPr lang="en-US" altLang="en-US" dirty="0"/>
              <a:t>It employs algorithms for </a:t>
            </a:r>
            <a:r>
              <a:rPr lang="en-US" altLang="en-US" dirty="0">
                <a:solidFill>
                  <a:srgbClr val="5430AA"/>
                </a:solidFill>
              </a:rPr>
              <a:t>contention resolution, multi-user multiplexing </a:t>
            </a:r>
            <a:r>
              <a:rPr lang="en-US" altLang="en-US" dirty="0"/>
              <a:t>on a packet data traffic channel (</a:t>
            </a:r>
            <a:r>
              <a:rPr lang="en-US" altLang="en-US" dirty="0">
                <a:solidFill>
                  <a:srgbClr val="5430AA"/>
                </a:solidFill>
              </a:rPr>
              <a:t>PDTCH</a:t>
            </a:r>
            <a:r>
              <a:rPr lang="en-US" altLang="en-US" dirty="0" smtClean="0"/>
              <a:t>). </a:t>
            </a:r>
          </a:p>
          <a:p>
            <a:r>
              <a:rPr lang="en-US" altLang="en-US" dirty="0">
                <a:solidFill>
                  <a:srgbClr val="5430AA"/>
                </a:solidFill>
              </a:rPr>
              <a:t>S</a:t>
            </a:r>
            <a:r>
              <a:rPr lang="en-US" altLang="en-US" dirty="0" smtClean="0">
                <a:solidFill>
                  <a:srgbClr val="5430AA"/>
                </a:solidFill>
              </a:rPr>
              <a:t>cheduling</a:t>
            </a:r>
            <a:r>
              <a:rPr lang="en-US" altLang="en-US" dirty="0" smtClean="0"/>
              <a:t> </a:t>
            </a:r>
            <a:r>
              <a:rPr lang="en-US" altLang="en-US" dirty="0"/>
              <a:t>and </a:t>
            </a:r>
            <a:r>
              <a:rPr lang="en-US" altLang="en-US" dirty="0">
                <a:solidFill>
                  <a:srgbClr val="5430AA"/>
                </a:solidFill>
              </a:rPr>
              <a:t>prioritizing</a:t>
            </a:r>
            <a:r>
              <a:rPr lang="en-US" altLang="en-US" dirty="0"/>
              <a:t> based on the negotiated </a:t>
            </a:r>
            <a:r>
              <a:rPr lang="en-US" altLang="en-US" dirty="0" err="1">
                <a:solidFill>
                  <a:srgbClr val="5430AA"/>
                </a:solidFill>
              </a:rPr>
              <a:t>QoS</a:t>
            </a:r>
            <a:r>
              <a:rPr lang="en-US" altLang="en-US" dirty="0"/>
              <a:t>.</a:t>
            </a:r>
          </a:p>
          <a:p>
            <a:endParaRPr lang="en-IN" dirty="0"/>
          </a:p>
        </p:txBody>
      </p:sp>
      <p:pic>
        <p:nvPicPr>
          <p:cNvPr id="4" name="Picture 3"/>
          <p:cNvPicPr>
            <a:picLocks noChangeAspect="1"/>
          </p:cNvPicPr>
          <p:nvPr/>
        </p:nvPicPr>
        <p:blipFill>
          <a:blip r:embed="rId2"/>
          <a:stretch>
            <a:fillRect/>
          </a:stretch>
        </p:blipFill>
        <p:spPr>
          <a:xfrm>
            <a:off x="4213106" y="2994264"/>
            <a:ext cx="7847715" cy="3459745"/>
          </a:xfrm>
          <a:prstGeom prst="rect">
            <a:avLst/>
          </a:prstGeom>
        </p:spPr>
      </p:pic>
    </p:spTree>
    <p:extLst>
      <p:ext uri="{BB962C8B-B14F-4D97-AF65-F5344CB8AC3E}">
        <p14:creationId xmlns:p14="http://schemas.microsoft.com/office/powerpoint/2010/main" val="86706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GPRS network operation: </a:t>
            </a:r>
            <a:r>
              <a:rPr lang="en-US" dirty="0" smtClean="0"/>
              <a:t>Physical </a:t>
            </a:r>
            <a:r>
              <a:rPr lang="en-US" dirty="0"/>
              <a:t>Link </a:t>
            </a:r>
            <a:r>
              <a:rPr lang="en-US" dirty="0" smtClean="0"/>
              <a:t>Layer(PLL)</a:t>
            </a:r>
            <a:endParaRPr lang="en-IN" dirty="0"/>
          </a:p>
        </p:txBody>
      </p:sp>
      <p:sp>
        <p:nvSpPr>
          <p:cNvPr id="3" name="Content Placeholder 2"/>
          <p:cNvSpPr>
            <a:spLocks noGrp="1"/>
          </p:cNvSpPr>
          <p:nvPr>
            <p:ph idx="1"/>
          </p:nvPr>
        </p:nvSpPr>
        <p:spPr/>
        <p:txBody>
          <a:bodyPr/>
          <a:lstStyle/>
          <a:p>
            <a:r>
              <a:rPr lang="en-US" altLang="en-US" b="1" dirty="0"/>
              <a:t>Physical Link Layer (PLL) </a:t>
            </a:r>
            <a:r>
              <a:rPr lang="en-US" altLang="en-US" dirty="0"/>
              <a:t>provides services for </a:t>
            </a:r>
            <a:r>
              <a:rPr lang="en-US" altLang="en-US" dirty="0">
                <a:solidFill>
                  <a:srgbClr val="5430AA"/>
                </a:solidFill>
              </a:rPr>
              <a:t>information transfer </a:t>
            </a:r>
            <a:r>
              <a:rPr lang="en-US" altLang="en-US" dirty="0"/>
              <a:t>over a physical channel between the </a:t>
            </a:r>
            <a:r>
              <a:rPr lang="en-US" altLang="en-US" dirty="0">
                <a:solidFill>
                  <a:srgbClr val="5430AA"/>
                </a:solidFill>
              </a:rPr>
              <a:t>MS</a:t>
            </a:r>
            <a:r>
              <a:rPr lang="en-US" altLang="en-US" dirty="0"/>
              <a:t> and the </a:t>
            </a:r>
            <a:r>
              <a:rPr lang="en-US" altLang="en-US" dirty="0">
                <a:solidFill>
                  <a:srgbClr val="5430AA"/>
                </a:solidFill>
              </a:rPr>
              <a:t>network</a:t>
            </a:r>
            <a:r>
              <a:rPr lang="en-US" altLang="en-US" dirty="0"/>
              <a:t>.</a:t>
            </a:r>
          </a:p>
          <a:p>
            <a:r>
              <a:rPr lang="en-US" altLang="en-US" dirty="0"/>
              <a:t>Its functions include </a:t>
            </a:r>
            <a:r>
              <a:rPr lang="en-US" altLang="en-US" dirty="0">
                <a:solidFill>
                  <a:srgbClr val="5430AA"/>
                </a:solidFill>
              </a:rPr>
              <a:t>data unit framing, data coding</a:t>
            </a:r>
            <a:r>
              <a:rPr lang="en-US" altLang="en-US" dirty="0">
                <a:solidFill>
                  <a:srgbClr val="C00000"/>
                </a:solidFill>
              </a:rPr>
              <a:t> </a:t>
            </a:r>
            <a:r>
              <a:rPr lang="en-US" altLang="en-US" dirty="0"/>
              <a:t>and </a:t>
            </a:r>
            <a:r>
              <a:rPr lang="en-US" altLang="en-US" dirty="0">
                <a:solidFill>
                  <a:srgbClr val="5430AA"/>
                </a:solidFill>
              </a:rPr>
              <a:t>detection and correction </a:t>
            </a:r>
            <a:r>
              <a:rPr lang="en-US" altLang="en-US" dirty="0"/>
              <a:t>of physical medium </a:t>
            </a:r>
            <a:r>
              <a:rPr lang="en-US" altLang="en-US" dirty="0">
                <a:solidFill>
                  <a:srgbClr val="5430AA"/>
                </a:solidFill>
              </a:rPr>
              <a:t>transmission errors</a:t>
            </a:r>
            <a:r>
              <a:rPr lang="en-US" altLang="en-US" dirty="0"/>
              <a:t>.</a:t>
            </a:r>
          </a:p>
          <a:p>
            <a:r>
              <a:rPr lang="en-US" altLang="en-US" dirty="0"/>
              <a:t>Physical Link Layer uses the </a:t>
            </a:r>
            <a:r>
              <a:rPr lang="en-US" altLang="en-US" dirty="0">
                <a:solidFill>
                  <a:srgbClr val="5430AA"/>
                </a:solidFill>
              </a:rPr>
              <a:t>services</a:t>
            </a:r>
            <a:r>
              <a:rPr lang="en-US" altLang="en-US" dirty="0"/>
              <a:t> of the Physical </a:t>
            </a:r>
            <a:r>
              <a:rPr lang="en-US" altLang="en-US" dirty="0">
                <a:solidFill>
                  <a:srgbClr val="5430AA"/>
                </a:solidFill>
              </a:rPr>
              <a:t>RF Layer</a:t>
            </a:r>
            <a:r>
              <a:rPr lang="en-US" altLang="en-US" dirty="0"/>
              <a:t>.</a:t>
            </a:r>
          </a:p>
          <a:p>
            <a:endParaRPr lang="en-IN" dirty="0"/>
          </a:p>
        </p:txBody>
      </p:sp>
      <p:pic>
        <p:nvPicPr>
          <p:cNvPr id="4" name="Picture 3"/>
          <p:cNvPicPr>
            <a:picLocks noChangeAspect="1"/>
          </p:cNvPicPr>
          <p:nvPr/>
        </p:nvPicPr>
        <p:blipFill>
          <a:blip r:embed="rId2"/>
          <a:stretch>
            <a:fillRect/>
          </a:stretch>
        </p:blipFill>
        <p:spPr>
          <a:xfrm>
            <a:off x="4213106" y="2994264"/>
            <a:ext cx="7847715" cy="3459745"/>
          </a:xfrm>
          <a:prstGeom prst="rect">
            <a:avLst/>
          </a:prstGeom>
        </p:spPr>
      </p:pic>
    </p:spTree>
    <p:extLst>
      <p:ext uri="{BB962C8B-B14F-4D97-AF65-F5344CB8AC3E}">
        <p14:creationId xmlns:p14="http://schemas.microsoft.com/office/powerpoint/2010/main" val="143851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GPRS</a:t>
            </a:r>
            <a:endParaRPr lang="en-IN" dirty="0"/>
          </a:p>
        </p:txBody>
      </p:sp>
      <p:sp>
        <p:nvSpPr>
          <p:cNvPr id="5" name="Text Placeholder 4"/>
          <p:cNvSpPr>
            <a:spLocks noGrp="1"/>
          </p:cNvSpPr>
          <p:nvPr>
            <p:ph type="body" idx="1"/>
          </p:nvPr>
        </p:nvSpPr>
        <p:spPr/>
        <p:txBody>
          <a:bodyPr/>
          <a:lstStyle/>
          <a:p>
            <a:endParaRPr lang="en-IN"/>
          </a:p>
        </p:txBody>
      </p:sp>
      <p:pic>
        <p:nvPicPr>
          <p:cNvPr id="3074" name="Picture 2" descr="How does a vehicle GPS work? – GPS Tracker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3058" y="2683669"/>
            <a:ext cx="7313842" cy="294481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0922000" y="3441700"/>
            <a:ext cx="1104900" cy="22415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615422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GPRS network operation: </a:t>
            </a:r>
            <a:r>
              <a:rPr lang="en-US" altLang="en-US" dirty="0" smtClean="0"/>
              <a:t>Physical </a:t>
            </a:r>
            <a:r>
              <a:rPr lang="en-US" altLang="en-US" dirty="0"/>
              <a:t>RF </a:t>
            </a:r>
            <a:r>
              <a:rPr lang="en-US" altLang="en-US" dirty="0" smtClean="0"/>
              <a:t>Layer(PRL)</a:t>
            </a:r>
            <a:endParaRPr lang="en-IN" dirty="0"/>
          </a:p>
        </p:txBody>
      </p:sp>
      <p:sp>
        <p:nvSpPr>
          <p:cNvPr id="3" name="Content Placeholder 2"/>
          <p:cNvSpPr>
            <a:spLocks noGrp="1"/>
          </p:cNvSpPr>
          <p:nvPr>
            <p:ph idx="1"/>
          </p:nvPr>
        </p:nvSpPr>
        <p:spPr/>
        <p:txBody>
          <a:bodyPr/>
          <a:lstStyle/>
          <a:p>
            <a:r>
              <a:rPr lang="en-US" altLang="en-US" b="1" dirty="0"/>
              <a:t>Physical RF Layer (RFL) </a:t>
            </a:r>
            <a:r>
              <a:rPr lang="en-US" altLang="en-US" dirty="0"/>
              <a:t>performs the </a:t>
            </a:r>
            <a:r>
              <a:rPr lang="en-US" altLang="en-US" dirty="0">
                <a:solidFill>
                  <a:srgbClr val="5430AA"/>
                </a:solidFill>
              </a:rPr>
              <a:t>modulation </a:t>
            </a:r>
            <a:r>
              <a:rPr lang="en-US" altLang="en-US" dirty="0"/>
              <a:t>of the waveforms based on the </a:t>
            </a:r>
            <a:r>
              <a:rPr lang="en-US" altLang="en-US" dirty="0">
                <a:solidFill>
                  <a:srgbClr val="5430AA"/>
                </a:solidFill>
              </a:rPr>
              <a:t>sequence</a:t>
            </a:r>
            <a:r>
              <a:rPr lang="en-US" altLang="en-US" dirty="0"/>
              <a:t> of bits received from the Physical Link Layer above.</a:t>
            </a:r>
          </a:p>
          <a:p>
            <a:r>
              <a:rPr lang="en-US" altLang="en-US" dirty="0"/>
              <a:t>It also </a:t>
            </a:r>
            <a:r>
              <a:rPr lang="en-US" altLang="en-US" dirty="0">
                <a:solidFill>
                  <a:srgbClr val="5430AA"/>
                </a:solidFill>
              </a:rPr>
              <a:t>demodulates </a:t>
            </a:r>
            <a:r>
              <a:rPr lang="en-US" altLang="en-US" dirty="0"/>
              <a:t>received wave forms into a </a:t>
            </a:r>
            <a:r>
              <a:rPr lang="en-US" altLang="en-US" dirty="0">
                <a:solidFill>
                  <a:srgbClr val="5430AA"/>
                </a:solidFill>
              </a:rPr>
              <a:t>sequence of bits</a:t>
            </a:r>
            <a:r>
              <a:rPr lang="en-US" altLang="en-US" dirty="0"/>
              <a:t> that transferred to the Physical Link layer for </a:t>
            </a:r>
            <a:r>
              <a:rPr lang="en-US" altLang="en-US" dirty="0">
                <a:solidFill>
                  <a:srgbClr val="5430AA"/>
                </a:solidFill>
              </a:rPr>
              <a:t>interpretation</a:t>
            </a:r>
            <a:r>
              <a:rPr lang="en-US" altLang="en-US" dirty="0"/>
              <a:t>.</a:t>
            </a:r>
          </a:p>
          <a:p>
            <a:endParaRPr lang="en-IN" dirty="0"/>
          </a:p>
        </p:txBody>
      </p:sp>
      <p:pic>
        <p:nvPicPr>
          <p:cNvPr id="4" name="Picture 3"/>
          <p:cNvPicPr>
            <a:picLocks noChangeAspect="1"/>
          </p:cNvPicPr>
          <p:nvPr/>
        </p:nvPicPr>
        <p:blipFill>
          <a:blip r:embed="rId2"/>
          <a:stretch>
            <a:fillRect/>
          </a:stretch>
        </p:blipFill>
        <p:spPr>
          <a:xfrm>
            <a:off x="4213106" y="2994264"/>
            <a:ext cx="7847715" cy="3459745"/>
          </a:xfrm>
          <a:prstGeom prst="rect">
            <a:avLst/>
          </a:prstGeom>
        </p:spPr>
      </p:pic>
    </p:spTree>
    <p:extLst>
      <p:ext uri="{BB962C8B-B14F-4D97-AF65-F5344CB8AC3E}">
        <p14:creationId xmlns:p14="http://schemas.microsoft.com/office/powerpoint/2010/main" val="392109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GPRS </a:t>
            </a:r>
            <a:r>
              <a:rPr lang="en-IN" dirty="0"/>
              <a:t>network </a:t>
            </a:r>
            <a:r>
              <a:rPr lang="en-IN" dirty="0" smtClean="0"/>
              <a:t>operation: GRPS protocol stack</a:t>
            </a:r>
            <a:endParaRPr lang="en-IN" dirty="0"/>
          </a:p>
        </p:txBody>
      </p:sp>
      <p:graphicFrame>
        <p:nvGraphicFramePr>
          <p:cNvPr id="30" name="Content Placeholder 29"/>
          <p:cNvGraphicFramePr>
            <a:graphicFrameLocks noGrp="1"/>
          </p:cNvGraphicFramePr>
          <p:nvPr>
            <p:ph idx="1"/>
          </p:nvPr>
        </p:nvGraphicFramePr>
        <p:xfrm>
          <a:off x="1196021" y="4219125"/>
          <a:ext cx="4035504" cy="370840"/>
        </p:xfrm>
        <a:graphic>
          <a:graphicData uri="http://schemas.openxmlformats.org/drawingml/2006/table">
            <a:tbl>
              <a:tblPr firstRow="1" bandRow="1">
                <a:tableStyleId>{5940675A-B579-460E-94D1-54222C63F5DA}</a:tableStyleId>
              </a:tblPr>
              <a:tblGrid>
                <a:gridCol w="1121076"/>
                <a:gridCol w="2914428"/>
              </a:tblGrid>
              <a:tr h="370840">
                <a:tc>
                  <a:txBody>
                    <a:bodyPr/>
                    <a:lstStyle/>
                    <a:p>
                      <a:r>
                        <a:rPr lang="en-US" dirty="0" smtClean="0"/>
                        <a:t>RFL</a:t>
                      </a:r>
                      <a:endParaRPr lang="en-IN" dirty="0"/>
                    </a:p>
                  </a:txBody>
                  <a:tcPr/>
                </a:tc>
                <a:tc>
                  <a:txBody>
                    <a:bodyPr/>
                    <a:lstStyle/>
                    <a:p>
                      <a:r>
                        <a:rPr lang="en-IN" sz="1800" b="0" i="0" kern="1200" dirty="0" smtClean="0">
                          <a:solidFill>
                            <a:schemeClr val="tx1"/>
                          </a:solidFill>
                          <a:effectLst/>
                          <a:latin typeface="+mn-lt"/>
                          <a:ea typeface="+mn-ea"/>
                          <a:cs typeface="+mn-cs"/>
                        </a:rPr>
                        <a:t>Radio Frequency Layer</a:t>
                      </a:r>
                      <a:endParaRPr lang="en-IN" dirty="0"/>
                    </a:p>
                  </a:txBody>
                  <a:tcPr/>
                </a:tc>
              </a:tr>
            </a:tbl>
          </a:graphicData>
        </a:graphic>
      </p:graphicFrame>
      <p:graphicFrame>
        <p:nvGraphicFramePr>
          <p:cNvPr id="4" name="Content Placeholder 5">
            <a:extLst>
              <a:ext uri="{FF2B5EF4-FFF2-40B4-BE49-F238E27FC236}">
                <a16:creationId xmlns="" xmlns:a16="http://schemas.microsoft.com/office/drawing/2014/main" id="{0B255E48-2294-D848-B605-B3072D3BFDDC}"/>
              </a:ext>
            </a:extLst>
          </p:cNvPr>
          <p:cNvGraphicFramePr>
            <a:graphicFrameLocks/>
          </p:cNvGraphicFramePr>
          <p:nvPr>
            <p:extLst/>
          </p:nvPr>
        </p:nvGraphicFramePr>
        <p:xfrm>
          <a:off x="2645633" y="1090856"/>
          <a:ext cx="1025386" cy="2757755"/>
        </p:xfrm>
        <a:graphic>
          <a:graphicData uri="http://schemas.openxmlformats.org/drawingml/2006/table">
            <a:tbl>
              <a:tblPr firstRow="1" bandRow="1">
                <a:tableStyleId>{5940675A-B579-460E-94D1-54222C63F5DA}</a:tableStyleId>
              </a:tblPr>
              <a:tblGrid>
                <a:gridCol w="1025386">
                  <a:extLst>
                    <a:ext uri="{9D8B030D-6E8A-4147-A177-3AD203B41FA5}">
                      <a16:colId xmlns="" xmlns:a16="http://schemas.microsoft.com/office/drawing/2014/main" val="3412134153"/>
                    </a:ext>
                  </a:extLst>
                </a:gridCol>
              </a:tblGrid>
              <a:tr h="283652">
                <a:tc>
                  <a:txBody>
                    <a:bodyPr/>
                    <a:lstStyle/>
                    <a:p>
                      <a:pPr algn="ctr"/>
                      <a:r>
                        <a:rPr lang="en-US" sz="1200" b="1" dirty="0"/>
                        <a:t>Application</a:t>
                      </a:r>
                    </a:p>
                  </a:txBody>
                  <a:tcPr/>
                </a:tc>
                <a:extLst>
                  <a:ext uri="{0D108BD9-81ED-4DB2-BD59-A6C34878D82A}">
                    <a16:rowId xmlns="" xmlns:a16="http://schemas.microsoft.com/office/drawing/2014/main" val="2372585738"/>
                  </a:ext>
                </a:extLst>
              </a:tr>
              <a:tr h="610432">
                <a:tc>
                  <a:txBody>
                    <a:bodyPr/>
                    <a:lstStyle/>
                    <a:p>
                      <a:pPr algn="ctr"/>
                      <a:r>
                        <a:rPr lang="en-US" sz="1200" b="1" dirty="0"/>
                        <a:t>Network Layer(IP, X.25)</a:t>
                      </a:r>
                    </a:p>
                  </a:txBody>
                  <a:tcPr/>
                </a:tc>
                <a:extLst>
                  <a:ext uri="{0D108BD9-81ED-4DB2-BD59-A6C34878D82A}">
                    <a16:rowId xmlns="" xmlns:a16="http://schemas.microsoft.com/office/drawing/2014/main" val="2427679246"/>
                  </a:ext>
                </a:extLst>
              </a:tr>
              <a:tr h="283652">
                <a:tc>
                  <a:txBody>
                    <a:bodyPr/>
                    <a:lstStyle/>
                    <a:p>
                      <a:pPr algn="ctr"/>
                      <a:r>
                        <a:rPr lang="en-US" sz="1200" b="1" dirty="0"/>
                        <a:t>SNDCP</a:t>
                      </a:r>
                    </a:p>
                  </a:txBody>
                  <a:tcPr/>
                </a:tc>
                <a:extLst>
                  <a:ext uri="{0D108BD9-81ED-4DB2-BD59-A6C34878D82A}">
                    <a16:rowId xmlns="" xmlns:a16="http://schemas.microsoft.com/office/drawing/2014/main" val="1701476469"/>
                  </a:ext>
                </a:extLst>
              </a:tr>
              <a:tr h="283652">
                <a:tc>
                  <a:txBody>
                    <a:bodyPr/>
                    <a:lstStyle/>
                    <a:p>
                      <a:pPr algn="ctr"/>
                      <a:r>
                        <a:rPr lang="en-US" sz="1200" b="1" dirty="0"/>
                        <a:t>LLC</a:t>
                      </a:r>
                    </a:p>
                  </a:txBody>
                  <a:tcPr/>
                </a:tc>
                <a:extLst>
                  <a:ext uri="{0D108BD9-81ED-4DB2-BD59-A6C34878D82A}">
                    <a16:rowId xmlns="" xmlns:a16="http://schemas.microsoft.com/office/drawing/2014/main" val="1948442807"/>
                  </a:ext>
                </a:extLst>
              </a:tr>
              <a:tr h="283652">
                <a:tc>
                  <a:txBody>
                    <a:bodyPr/>
                    <a:lstStyle/>
                    <a:p>
                      <a:pPr algn="ctr"/>
                      <a:r>
                        <a:rPr lang="en-US" sz="1200" b="1" dirty="0"/>
                        <a:t>RLC</a:t>
                      </a:r>
                    </a:p>
                  </a:txBody>
                  <a:tcPr/>
                </a:tc>
                <a:extLst>
                  <a:ext uri="{0D108BD9-81ED-4DB2-BD59-A6C34878D82A}">
                    <a16:rowId xmlns="" xmlns:a16="http://schemas.microsoft.com/office/drawing/2014/main" val="1259227759"/>
                  </a:ext>
                </a:extLst>
              </a:tr>
              <a:tr h="283652">
                <a:tc>
                  <a:txBody>
                    <a:bodyPr/>
                    <a:lstStyle/>
                    <a:p>
                      <a:pPr algn="ctr"/>
                      <a:r>
                        <a:rPr lang="en-US" sz="1200" b="1" dirty="0"/>
                        <a:t>MAC</a:t>
                      </a:r>
                    </a:p>
                  </a:txBody>
                  <a:tcPr/>
                </a:tc>
                <a:extLst>
                  <a:ext uri="{0D108BD9-81ED-4DB2-BD59-A6C34878D82A}">
                    <a16:rowId xmlns="" xmlns:a16="http://schemas.microsoft.com/office/drawing/2014/main" val="310871188"/>
                  </a:ext>
                </a:extLst>
              </a:tr>
              <a:tr h="699415">
                <a:tc>
                  <a:txBody>
                    <a:bodyPr/>
                    <a:lstStyle/>
                    <a:p>
                      <a:pPr algn="ctr">
                        <a:spcAft>
                          <a:spcPts val="600"/>
                        </a:spcAft>
                      </a:pPr>
                      <a:r>
                        <a:rPr lang="en-US" sz="1200" b="1" dirty="0"/>
                        <a:t>PLL</a:t>
                      </a:r>
                    </a:p>
                    <a:p>
                      <a:pPr algn="ctr"/>
                      <a:r>
                        <a:rPr lang="en-US" sz="1200" b="1" dirty="0"/>
                        <a:t>RFL</a:t>
                      </a:r>
                    </a:p>
                  </a:txBody>
                  <a:tcPr anchor="ctr"/>
                </a:tc>
                <a:extLst>
                  <a:ext uri="{0D108BD9-81ED-4DB2-BD59-A6C34878D82A}">
                    <a16:rowId xmlns="" xmlns:a16="http://schemas.microsoft.com/office/drawing/2014/main" val="1897884643"/>
                  </a:ext>
                </a:extLst>
              </a:tr>
            </a:tbl>
          </a:graphicData>
        </a:graphic>
      </p:graphicFrame>
      <p:cxnSp>
        <p:nvCxnSpPr>
          <p:cNvPr id="5" name="Straight Connector 4">
            <a:extLst>
              <a:ext uri="{FF2B5EF4-FFF2-40B4-BE49-F238E27FC236}">
                <a16:creationId xmlns="" xmlns:a16="http://schemas.microsoft.com/office/drawing/2014/main" id="{DF570836-C44F-3845-B99C-EC75A95E884F}"/>
              </a:ext>
            </a:extLst>
          </p:cNvPr>
          <p:cNvCxnSpPr>
            <a:cxnSpLocks/>
          </p:cNvCxnSpPr>
          <p:nvPr/>
        </p:nvCxnSpPr>
        <p:spPr>
          <a:xfrm>
            <a:off x="2645633" y="3501611"/>
            <a:ext cx="102538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 xmlns:a16="http://schemas.microsoft.com/office/drawing/2014/main" id="{42150917-638D-A54D-88CC-A9384722CBFC}"/>
              </a:ext>
            </a:extLst>
          </p:cNvPr>
          <p:cNvGraphicFramePr>
            <a:graphicFrameLocks noGrp="1" noChangeAspect="1"/>
          </p:cNvGraphicFramePr>
          <p:nvPr>
            <p:extLst/>
          </p:nvPr>
        </p:nvGraphicFramePr>
        <p:xfrm>
          <a:off x="4008605" y="2322213"/>
          <a:ext cx="883315" cy="1526400"/>
        </p:xfrm>
        <a:graphic>
          <a:graphicData uri="http://schemas.openxmlformats.org/drawingml/2006/table">
            <a:tbl>
              <a:tblPr firstRow="1" bandRow="1">
                <a:tableStyleId>{5940675A-B579-460E-94D1-54222C63F5DA}</a:tableStyleId>
              </a:tblPr>
              <a:tblGrid>
                <a:gridCol w="883315">
                  <a:extLst>
                    <a:ext uri="{9D8B030D-6E8A-4147-A177-3AD203B41FA5}">
                      <a16:colId xmlns="" xmlns:a16="http://schemas.microsoft.com/office/drawing/2014/main" val="1399824943"/>
                    </a:ext>
                  </a:extLst>
                </a:gridCol>
              </a:tblGrid>
              <a:tr h="612000">
                <a:tc>
                  <a:txBody>
                    <a:bodyPr/>
                    <a:lstStyle/>
                    <a:p>
                      <a:pPr algn="ctr"/>
                      <a:r>
                        <a:rPr lang="en-US" sz="1200" b="1" dirty="0"/>
                        <a:t>RLC</a:t>
                      </a:r>
                    </a:p>
                  </a:txBody>
                  <a:tcPr anchor="b"/>
                </a:tc>
                <a:extLst>
                  <a:ext uri="{0D108BD9-81ED-4DB2-BD59-A6C34878D82A}">
                    <a16:rowId xmlns="" xmlns:a16="http://schemas.microsoft.com/office/drawing/2014/main" val="2185794343"/>
                  </a:ext>
                </a:extLst>
              </a:tr>
              <a:tr h="370840">
                <a:tc>
                  <a:txBody>
                    <a:bodyPr/>
                    <a:lstStyle/>
                    <a:p>
                      <a:pPr algn="ctr"/>
                      <a:r>
                        <a:rPr lang="en-US" sz="1200" b="1" dirty="0"/>
                        <a:t>Data Link Layer</a:t>
                      </a:r>
                    </a:p>
                  </a:txBody>
                  <a:tcPr/>
                </a:tc>
                <a:extLst>
                  <a:ext uri="{0D108BD9-81ED-4DB2-BD59-A6C34878D82A}">
                    <a16:rowId xmlns="" xmlns:a16="http://schemas.microsoft.com/office/drawing/2014/main" val="3293360789"/>
                  </a:ext>
                </a:extLst>
              </a:tr>
              <a:tr h="370840">
                <a:tc>
                  <a:txBody>
                    <a:bodyPr/>
                    <a:lstStyle/>
                    <a:p>
                      <a:pPr algn="ctr"/>
                      <a:r>
                        <a:rPr lang="en-US" sz="1200" b="1" dirty="0"/>
                        <a:t>Physical Layer</a:t>
                      </a:r>
                    </a:p>
                  </a:txBody>
                  <a:tcPr/>
                </a:tc>
                <a:extLst>
                  <a:ext uri="{0D108BD9-81ED-4DB2-BD59-A6C34878D82A}">
                    <a16:rowId xmlns="" xmlns:a16="http://schemas.microsoft.com/office/drawing/2014/main" val="1920044665"/>
                  </a:ext>
                </a:extLst>
              </a:tr>
            </a:tbl>
          </a:graphicData>
        </a:graphic>
      </p:graphicFrame>
      <p:graphicFrame>
        <p:nvGraphicFramePr>
          <p:cNvPr id="7" name="Table 6">
            <a:extLst>
              <a:ext uri="{FF2B5EF4-FFF2-40B4-BE49-F238E27FC236}">
                <a16:creationId xmlns="" xmlns:a16="http://schemas.microsoft.com/office/drawing/2014/main" id="{6FDA473A-45F4-CC4A-B349-168A2E64830E}"/>
              </a:ext>
            </a:extLst>
          </p:cNvPr>
          <p:cNvGraphicFramePr>
            <a:graphicFrameLocks noGrp="1" noChangeAspect="1"/>
          </p:cNvGraphicFramePr>
          <p:nvPr>
            <p:extLst/>
          </p:nvPr>
        </p:nvGraphicFramePr>
        <p:xfrm>
          <a:off x="4891922" y="2322211"/>
          <a:ext cx="869284" cy="1526400"/>
        </p:xfrm>
        <a:graphic>
          <a:graphicData uri="http://schemas.openxmlformats.org/drawingml/2006/table">
            <a:tbl>
              <a:tblPr firstRow="1" bandRow="1">
                <a:tableStyleId>{5940675A-B579-460E-94D1-54222C63F5DA}</a:tableStyleId>
              </a:tblPr>
              <a:tblGrid>
                <a:gridCol w="869284">
                  <a:extLst>
                    <a:ext uri="{9D8B030D-6E8A-4147-A177-3AD203B41FA5}">
                      <a16:colId xmlns="" xmlns:a16="http://schemas.microsoft.com/office/drawing/2014/main" val="1399824943"/>
                    </a:ext>
                  </a:extLst>
                </a:gridCol>
              </a:tblGrid>
              <a:tr h="612000">
                <a:tc>
                  <a:txBody>
                    <a:bodyPr/>
                    <a:lstStyle/>
                    <a:p>
                      <a:pPr algn="ctr"/>
                      <a:r>
                        <a:rPr lang="en-US" sz="1200" b="1" dirty="0"/>
                        <a:t>BSSGP</a:t>
                      </a:r>
                    </a:p>
                  </a:txBody>
                  <a:tcPr anchor="b"/>
                </a:tc>
                <a:extLst>
                  <a:ext uri="{0D108BD9-81ED-4DB2-BD59-A6C34878D82A}">
                    <a16:rowId xmlns="" xmlns:a16="http://schemas.microsoft.com/office/drawing/2014/main" val="2185794343"/>
                  </a:ext>
                </a:extLst>
              </a:tr>
              <a:tr h="370840">
                <a:tc>
                  <a:txBody>
                    <a:bodyPr/>
                    <a:lstStyle/>
                    <a:p>
                      <a:pPr algn="ctr"/>
                      <a:r>
                        <a:rPr lang="en-US" sz="1200" b="1" dirty="0"/>
                        <a:t>Network Service</a:t>
                      </a:r>
                    </a:p>
                  </a:txBody>
                  <a:tcPr/>
                </a:tc>
                <a:extLst>
                  <a:ext uri="{0D108BD9-81ED-4DB2-BD59-A6C34878D82A}">
                    <a16:rowId xmlns="" xmlns:a16="http://schemas.microsoft.com/office/drawing/2014/main" val="3293360789"/>
                  </a:ext>
                </a:extLst>
              </a:tr>
              <a:tr h="370840">
                <a:tc>
                  <a:txBody>
                    <a:bodyPr/>
                    <a:lstStyle/>
                    <a:p>
                      <a:pPr algn="ctr"/>
                      <a:r>
                        <a:rPr lang="en-US" sz="1200" b="1" dirty="0"/>
                        <a:t>Physical Layer</a:t>
                      </a:r>
                    </a:p>
                  </a:txBody>
                  <a:tcPr/>
                </a:tc>
                <a:extLst>
                  <a:ext uri="{0D108BD9-81ED-4DB2-BD59-A6C34878D82A}">
                    <a16:rowId xmlns="" xmlns:a16="http://schemas.microsoft.com/office/drawing/2014/main" val="1920044665"/>
                  </a:ext>
                </a:extLst>
              </a:tr>
            </a:tbl>
          </a:graphicData>
        </a:graphic>
      </p:graphicFrame>
      <p:sp>
        <p:nvSpPr>
          <p:cNvPr id="8" name="Triangle 2">
            <a:extLst>
              <a:ext uri="{FF2B5EF4-FFF2-40B4-BE49-F238E27FC236}">
                <a16:creationId xmlns="" xmlns:a16="http://schemas.microsoft.com/office/drawing/2014/main" id="{360FE0F0-11BF-6A4B-95C6-BF512DD45352}"/>
              </a:ext>
            </a:extLst>
          </p:cNvPr>
          <p:cNvSpPr/>
          <p:nvPr/>
        </p:nvSpPr>
        <p:spPr>
          <a:xfrm rot="10800000">
            <a:off x="4008603" y="2324043"/>
            <a:ext cx="1752603" cy="381000"/>
          </a:xfrm>
          <a:prstGeom prst="triangle">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rtlCol="0" anchor="b" anchorCtr="0">
            <a:scene3d>
              <a:camera prst="orthographicFront">
                <a:rot lat="21599968" lon="0" rev="10799999"/>
              </a:camera>
              <a:lightRig rig="threePt" dir="t"/>
            </a:scene3d>
          </a:bodyPr>
          <a:lstStyle/>
          <a:p>
            <a:pPr algn="ctr"/>
            <a:r>
              <a:rPr lang="en-US" sz="1200" b="1" dirty="0"/>
              <a:t>Relay</a:t>
            </a:r>
            <a:endParaRPr lang="en-US" b="1" dirty="0"/>
          </a:p>
        </p:txBody>
      </p:sp>
      <p:graphicFrame>
        <p:nvGraphicFramePr>
          <p:cNvPr id="9" name="Table 8">
            <a:extLst>
              <a:ext uri="{FF2B5EF4-FFF2-40B4-BE49-F238E27FC236}">
                <a16:creationId xmlns="" xmlns:a16="http://schemas.microsoft.com/office/drawing/2014/main" id="{E1E2E72F-6C6D-9C4B-9D13-4FD156FA0037}"/>
              </a:ext>
            </a:extLst>
          </p:cNvPr>
          <p:cNvGraphicFramePr>
            <a:graphicFrameLocks noGrp="1"/>
          </p:cNvGraphicFramePr>
          <p:nvPr>
            <p:extLst/>
          </p:nvPr>
        </p:nvGraphicFramePr>
        <p:xfrm>
          <a:off x="6096000" y="1652530"/>
          <a:ext cx="1841131" cy="2196080"/>
        </p:xfrm>
        <a:graphic>
          <a:graphicData uri="http://schemas.openxmlformats.org/drawingml/2006/table">
            <a:tbl>
              <a:tblPr firstRow="1" bandRow="1">
                <a:tableStyleId>{5940675A-B579-460E-94D1-54222C63F5DA}</a:tableStyleId>
              </a:tblPr>
              <a:tblGrid>
                <a:gridCol w="926731">
                  <a:extLst>
                    <a:ext uri="{9D8B030D-6E8A-4147-A177-3AD203B41FA5}">
                      <a16:colId xmlns="" xmlns:a16="http://schemas.microsoft.com/office/drawing/2014/main" val="594585714"/>
                    </a:ext>
                  </a:extLst>
                </a:gridCol>
                <a:gridCol w="914400">
                  <a:extLst>
                    <a:ext uri="{9D8B030D-6E8A-4147-A177-3AD203B41FA5}">
                      <a16:colId xmlns="" xmlns:a16="http://schemas.microsoft.com/office/drawing/2014/main" val="3912194500"/>
                    </a:ext>
                  </a:extLst>
                </a:gridCol>
              </a:tblGrid>
              <a:tr h="540000">
                <a:tc>
                  <a:txBody>
                    <a:bodyPr/>
                    <a:lstStyle/>
                    <a:p>
                      <a:pPr algn="ctr"/>
                      <a:r>
                        <a:rPr lang="en-US" sz="1200" b="1" dirty="0"/>
                        <a:t>SNDCP</a:t>
                      </a:r>
                    </a:p>
                  </a:txBody>
                  <a:tcPr anchor="b"/>
                </a:tc>
                <a:tc>
                  <a:txBody>
                    <a:bodyPr/>
                    <a:lstStyle/>
                    <a:p>
                      <a:pPr algn="ctr"/>
                      <a:r>
                        <a:rPr lang="en-US" sz="1200" b="1" dirty="0"/>
                        <a:t>GTP</a:t>
                      </a:r>
                    </a:p>
                  </a:txBody>
                  <a:tcPr anchor="b"/>
                </a:tc>
                <a:extLst>
                  <a:ext uri="{0D108BD9-81ED-4DB2-BD59-A6C34878D82A}">
                    <a16:rowId xmlns="" xmlns:a16="http://schemas.microsoft.com/office/drawing/2014/main" val="2562820306"/>
                  </a:ext>
                </a:extLst>
              </a:tr>
              <a:tr h="370840">
                <a:tc>
                  <a:txBody>
                    <a:bodyPr/>
                    <a:lstStyle/>
                    <a:p>
                      <a:pPr algn="ctr"/>
                      <a:r>
                        <a:rPr lang="en-US" sz="1200" b="1" dirty="0"/>
                        <a:t>LLP</a:t>
                      </a:r>
                    </a:p>
                  </a:txBody>
                  <a:tcPr/>
                </a:tc>
                <a:tc>
                  <a:txBody>
                    <a:bodyPr/>
                    <a:lstStyle/>
                    <a:p>
                      <a:pPr algn="ctr"/>
                      <a:r>
                        <a:rPr lang="en-US" sz="1200" b="1" dirty="0"/>
                        <a:t>TCP/UDP</a:t>
                      </a:r>
                    </a:p>
                  </a:txBody>
                  <a:tcPr/>
                </a:tc>
                <a:extLst>
                  <a:ext uri="{0D108BD9-81ED-4DB2-BD59-A6C34878D82A}">
                    <a16:rowId xmlns="" xmlns:a16="http://schemas.microsoft.com/office/drawing/2014/main" val="1941936729"/>
                  </a:ext>
                </a:extLst>
              </a:tr>
              <a:tr h="370840">
                <a:tc>
                  <a:txBody>
                    <a:bodyPr/>
                    <a:lstStyle/>
                    <a:p>
                      <a:pPr algn="ctr"/>
                      <a:r>
                        <a:rPr lang="en-US" sz="1200" b="1" dirty="0"/>
                        <a:t>BSSGP</a:t>
                      </a:r>
                    </a:p>
                  </a:txBody>
                  <a:tcPr/>
                </a:tc>
                <a:tc>
                  <a:txBody>
                    <a:bodyPr/>
                    <a:lstStyle/>
                    <a:p>
                      <a:pPr algn="ctr"/>
                      <a:r>
                        <a:rPr lang="en-US" sz="1200" b="1" dirty="0"/>
                        <a:t>IP</a:t>
                      </a:r>
                    </a:p>
                  </a:txBody>
                  <a:tcPr/>
                </a:tc>
                <a:extLst>
                  <a:ext uri="{0D108BD9-81ED-4DB2-BD59-A6C34878D82A}">
                    <a16:rowId xmlns="" xmlns:a16="http://schemas.microsoft.com/office/drawing/2014/main" val="2009989542"/>
                  </a:ext>
                </a:extLst>
              </a:tr>
              <a:tr h="370840">
                <a:tc>
                  <a:txBody>
                    <a:bodyPr/>
                    <a:lstStyle/>
                    <a:p>
                      <a:pPr algn="ctr"/>
                      <a:r>
                        <a:rPr lang="en-US" sz="1200" b="1" dirty="0"/>
                        <a:t>Network Service</a:t>
                      </a:r>
                    </a:p>
                  </a:txBody>
                  <a:tcPr/>
                </a:tc>
                <a:tc>
                  <a:txBody>
                    <a:bodyPr/>
                    <a:lstStyle/>
                    <a:p>
                      <a:pPr algn="ctr"/>
                      <a:r>
                        <a:rPr lang="en-US" sz="1200" b="1" dirty="0"/>
                        <a:t>Data Link Layer</a:t>
                      </a:r>
                    </a:p>
                  </a:txBody>
                  <a:tcPr/>
                </a:tc>
                <a:extLst>
                  <a:ext uri="{0D108BD9-81ED-4DB2-BD59-A6C34878D82A}">
                    <a16:rowId xmlns="" xmlns:a16="http://schemas.microsoft.com/office/drawing/2014/main" val="329844919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Physical Layer</a:t>
                      </a:r>
                    </a:p>
                  </a:txBody>
                  <a:tcPr/>
                </a:tc>
                <a:tc>
                  <a:txBody>
                    <a:bodyPr/>
                    <a:lstStyle/>
                    <a:p>
                      <a:pPr algn="ctr"/>
                      <a:r>
                        <a:rPr lang="en-US" sz="1200" b="1" dirty="0"/>
                        <a:t>Physical Layer</a:t>
                      </a:r>
                    </a:p>
                  </a:txBody>
                  <a:tcPr/>
                </a:tc>
                <a:extLst>
                  <a:ext uri="{0D108BD9-81ED-4DB2-BD59-A6C34878D82A}">
                    <a16:rowId xmlns="" xmlns:a16="http://schemas.microsoft.com/office/drawing/2014/main" val="3456002939"/>
                  </a:ext>
                </a:extLst>
              </a:tr>
            </a:tbl>
          </a:graphicData>
        </a:graphic>
      </p:graphicFrame>
      <p:sp>
        <p:nvSpPr>
          <p:cNvPr id="10" name="Triangle 9">
            <a:extLst>
              <a:ext uri="{FF2B5EF4-FFF2-40B4-BE49-F238E27FC236}">
                <a16:creationId xmlns="" xmlns:a16="http://schemas.microsoft.com/office/drawing/2014/main" id="{B823D242-7159-3E4D-A83D-F4C594E6EBB3}"/>
              </a:ext>
            </a:extLst>
          </p:cNvPr>
          <p:cNvSpPr/>
          <p:nvPr/>
        </p:nvSpPr>
        <p:spPr>
          <a:xfrm rot="10800000">
            <a:off x="6093211" y="1652530"/>
            <a:ext cx="1841131" cy="381000"/>
          </a:xfrm>
          <a:prstGeom prst="triangle">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rtlCol="0" anchor="b" anchorCtr="0">
            <a:scene3d>
              <a:camera prst="orthographicFront">
                <a:rot lat="21599968" lon="0" rev="10799999"/>
              </a:camera>
              <a:lightRig rig="threePt" dir="t"/>
            </a:scene3d>
          </a:bodyPr>
          <a:lstStyle/>
          <a:p>
            <a:pPr algn="ctr"/>
            <a:r>
              <a:rPr lang="en-US" sz="1200" b="1" dirty="0"/>
              <a:t>Relay</a:t>
            </a:r>
            <a:endParaRPr lang="en-US" b="1" dirty="0"/>
          </a:p>
        </p:txBody>
      </p:sp>
      <p:graphicFrame>
        <p:nvGraphicFramePr>
          <p:cNvPr id="11" name="Table 10">
            <a:extLst>
              <a:ext uri="{FF2B5EF4-FFF2-40B4-BE49-F238E27FC236}">
                <a16:creationId xmlns="" xmlns:a16="http://schemas.microsoft.com/office/drawing/2014/main" id="{71F43FAB-B968-FE40-9F9B-1AC4C0B011A4}"/>
              </a:ext>
            </a:extLst>
          </p:cNvPr>
          <p:cNvGraphicFramePr>
            <a:graphicFrameLocks noGrp="1"/>
          </p:cNvGraphicFramePr>
          <p:nvPr>
            <p:extLst/>
          </p:nvPr>
        </p:nvGraphicFramePr>
        <p:xfrm>
          <a:off x="8277503" y="1364490"/>
          <a:ext cx="786273" cy="2484120"/>
        </p:xfrm>
        <a:graphic>
          <a:graphicData uri="http://schemas.openxmlformats.org/drawingml/2006/table">
            <a:tbl>
              <a:tblPr firstRow="1" bandRow="1">
                <a:tableStyleId>{5940675A-B579-460E-94D1-54222C63F5DA}</a:tableStyleId>
              </a:tblPr>
              <a:tblGrid>
                <a:gridCol w="786273">
                  <a:extLst>
                    <a:ext uri="{9D8B030D-6E8A-4147-A177-3AD203B41FA5}">
                      <a16:colId xmlns="" xmlns:a16="http://schemas.microsoft.com/office/drawing/2014/main" val="1328616147"/>
                    </a:ext>
                  </a:extLst>
                </a:gridCol>
              </a:tblGrid>
              <a:tr h="370840">
                <a:tc>
                  <a:txBody>
                    <a:bodyPr/>
                    <a:lstStyle/>
                    <a:p>
                      <a:pPr algn="ctr"/>
                      <a:r>
                        <a:rPr lang="en-US" sz="1200" b="1" dirty="0"/>
                        <a:t>Network Layer</a:t>
                      </a:r>
                    </a:p>
                  </a:txBody>
                  <a:tcPr/>
                </a:tc>
                <a:extLst>
                  <a:ext uri="{0D108BD9-81ED-4DB2-BD59-A6C34878D82A}">
                    <a16:rowId xmlns="" xmlns:a16="http://schemas.microsoft.com/office/drawing/2014/main" val="1200379871"/>
                  </a:ext>
                </a:extLst>
              </a:tr>
              <a:tr h="370840">
                <a:tc>
                  <a:txBody>
                    <a:bodyPr/>
                    <a:lstStyle/>
                    <a:p>
                      <a:pPr algn="ctr"/>
                      <a:r>
                        <a:rPr lang="en-US" sz="1200" b="1" dirty="0"/>
                        <a:t>GTP</a:t>
                      </a:r>
                    </a:p>
                  </a:txBody>
                  <a:tcPr/>
                </a:tc>
                <a:extLst>
                  <a:ext uri="{0D108BD9-81ED-4DB2-BD59-A6C34878D82A}">
                    <a16:rowId xmlns="" xmlns:a16="http://schemas.microsoft.com/office/drawing/2014/main" val="2229162617"/>
                  </a:ext>
                </a:extLst>
              </a:tr>
              <a:tr h="370840">
                <a:tc>
                  <a:txBody>
                    <a:bodyPr/>
                    <a:lstStyle/>
                    <a:p>
                      <a:pPr algn="ctr"/>
                      <a:r>
                        <a:rPr lang="en-US" sz="1200" b="1" dirty="0"/>
                        <a:t>TCP/UDP</a:t>
                      </a:r>
                    </a:p>
                  </a:txBody>
                  <a:tcPr/>
                </a:tc>
                <a:extLst>
                  <a:ext uri="{0D108BD9-81ED-4DB2-BD59-A6C34878D82A}">
                    <a16:rowId xmlns="" xmlns:a16="http://schemas.microsoft.com/office/drawing/2014/main" val="2487325353"/>
                  </a:ext>
                </a:extLst>
              </a:tr>
              <a:tr h="370840">
                <a:tc>
                  <a:txBody>
                    <a:bodyPr/>
                    <a:lstStyle/>
                    <a:p>
                      <a:pPr algn="ctr"/>
                      <a:r>
                        <a:rPr lang="en-US" sz="1200" b="1" dirty="0"/>
                        <a:t>IP</a:t>
                      </a:r>
                    </a:p>
                  </a:txBody>
                  <a:tcPr/>
                </a:tc>
                <a:extLst>
                  <a:ext uri="{0D108BD9-81ED-4DB2-BD59-A6C34878D82A}">
                    <a16:rowId xmlns="" xmlns:a16="http://schemas.microsoft.com/office/drawing/2014/main" val="206601837"/>
                  </a:ext>
                </a:extLst>
              </a:tr>
              <a:tr h="370840">
                <a:tc>
                  <a:txBody>
                    <a:bodyPr/>
                    <a:lstStyle/>
                    <a:p>
                      <a:pPr algn="ctr"/>
                      <a:r>
                        <a:rPr lang="en-US" sz="1200" b="1" dirty="0"/>
                        <a:t>Data Link Layer</a:t>
                      </a:r>
                    </a:p>
                  </a:txBody>
                  <a:tcPr/>
                </a:tc>
                <a:extLst>
                  <a:ext uri="{0D108BD9-81ED-4DB2-BD59-A6C34878D82A}">
                    <a16:rowId xmlns="" xmlns:a16="http://schemas.microsoft.com/office/drawing/2014/main" val="318316669"/>
                  </a:ext>
                </a:extLst>
              </a:tr>
              <a:tr h="370840">
                <a:tc>
                  <a:txBody>
                    <a:bodyPr/>
                    <a:lstStyle/>
                    <a:p>
                      <a:pPr algn="ctr"/>
                      <a:r>
                        <a:rPr lang="en-US" sz="1200" b="1" dirty="0"/>
                        <a:t>Physical Layer</a:t>
                      </a:r>
                    </a:p>
                  </a:txBody>
                  <a:tcPr/>
                </a:tc>
                <a:extLst>
                  <a:ext uri="{0D108BD9-81ED-4DB2-BD59-A6C34878D82A}">
                    <a16:rowId xmlns="" xmlns:a16="http://schemas.microsoft.com/office/drawing/2014/main" val="475751528"/>
                  </a:ext>
                </a:extLst>
              </a:tr>
            </a:tbl>
          </a:graphicData>
        </a:graphic>
      </p:graphicFrame>
      <p:sp>
        <p:nvSpPr>
          <p:cNvPr id="12" name="TextBox 11">
            <a:extLst>
              <a:ext uri="{FF2B5EF4-FFF2-40B4-BE49-F238E27FC236}">
                <a16:creationId xmlns="" xmlns:a16="http://schemas.microsoft.com/office/drawing/2014/main" id="{66B32D5F-60FF-5D4B-847B-24B997738C20}"/>
              </a:ext>
            </a:extLst>
          </p:cNvPr>
          <p:cNvSpPr txBox="1"/>
          <p:nvPr/>
        </p:nvSpPr>
        <p:spPr>
          <a:xfrm>
            <a:off x="1726737" y="2422308"/>
            <a:ext cx="953295" cy="461665"/>
          </a:xfrm>
          <a:prstGeom prst="rect">
            <a:avLst/>
          </a:prstGeom>
          <a:noFill/>
        </p:spPr>
        <p:txBody>
          <a:bodyPr wrap="square" rtlCol="0">
            <a:spAutoFit/>
          </a:bodyPr>
          <a:lstStyle/>
          <a:p>
            <a:pPr algn="ctr"/>
            <a:r>
              <a:rPr lang="en-US" sz="1200" b="1" dirty="0"/>
              <a:t>Data Link Layer</a:t>
            </a:r>
          </a:p>
        </p:txBody>
      </p:sp>
      <p:sp>
        <p:nvSpPr>
          <p:cNvPr id="13" name="TextBox 12">
            <a:extLst>
              <a:ext uri="{FF2B5EF4-FFF2-40B4-BE49-F238E27FC236}">
                <a16:creationId xmlns="" xmlns:a16="http://schemas.microsoft.com/office/drawing/2014/main" id="{7DB177A7-F304-E745-B657-B01F96A47508}"/>
              </a:ext>
            </a:extLst>
          </p:cNvPr>
          <p:cNvSpPr txBox="1"/>
          <p:nvPr/>
        </p:nvSpPr>
        <p:spPr>
          <a:xfrm>
            <a:off x="1839822" y="3337640"/>
            <a:ext cx="894383" cy="461665"/>
          </a:xfrm>
          <a:prstGeom prst="rect">
            <a:avLst/>
          </a:prstGeom>
          <a:noFill/>
        </p:spPr>
        <p:txBody>
          <a:bodyPr wrap="square" rtlCol="0">
            <a:spAutoFit/>
          </a:bodyPr>
          <a:lstStyle/>
          <a:p>
            <a:pPr algn="ctr"/>
            <a:r>
              <a:rPr lang="en-US" sz="1200" b="1" dirty="0"/>
              <a:t>Physical Layer</a:t>
            </a:r>
          </a:p>
        </p:txBody>
      </p:sp>
      <p:sp>
        <p:nvSpPr>
          <p:cNvPr id="14" name="TextBox 13">
            <a:extLst>
              <a:ext uri="{FF2B5EF4-FFF2-40B4-BE49-F238E27FC236}">
                <a16:creationId xmlns="" xmlns:a16="http://schemas.microsoft.com/office/drawing/2014/main" id="{919A5A96-122C-744E-9B55-21A9A0180C04}"/>
              </a:ext>
            </a:extLst>
          </p:cNvPr>
          <p:cNvSpPr txBox="1"/>
          <p:nvPr/>
        </p:nvSpPr>
        <p:spPr>
          <a:xfrm>
            <a:off x="2839318" y="720123"/>
            <a:ext cx="638015" cy="276999"/>
          </a:xfrm>
          <a:prstGeom prst="rect">
            <a:avLst/>
          </a:prstGeom>
          <a:noFill/>
        </p:spPr>
        <p:txBody>
          <a:bodyPr wrap="square" rtlCol="0">
            <a:spAutoFit/>
          </a:bodyPr>
          <a:lstStyle/>
          <a:p>
            <a:pPr algn="ctr"/>
            <a:r>
              <a:rPr lang="en-US" sz="1200" b="1" dirty="0"/>
              <a:t>MS</a:t>
            </a:r>
          </a:p>
        </p:txBody>
      </p:sp>
      <p:sp>
        <p:nvSpPr>
          <p:cNvPr id="15" name="TextBox 14">
            <a:extLst>
              <a:ext uri="{FF2B5EF4-FFF2-40B4-BE49-F238E27FC236}">
                <a16:creationId xmlns="" xmlns:a16="http://schemas.microsoft.com/office/drawing/2014/main" id="{36D8B9BF-FF4C-CE40-BBF3-928CDF639C82}"/>
              </a:ext>
            </a:extLst>
          </p:cNvPr>
          <p:cNvSpPr txBox="1"/>
          <p:nvPr/>
        </p:nvSpPr>
        <p:spPr>
          <a:xfrm>
            <a:off x="4565896" y="741799"/>
            <a:ext cx="638015" cy="276999"/>
          </a:xfrm>
          <a:prstGeom prst="rect">
            <a:avLst/>
          </a:prstGeom>
          <a:noFill/>
        </p:spPr>
        <p:txBody>
          <a:bodyPr wrap="square" rtlCol="0">
            <a:spAutoFit/>
          </a:bodyPr>
          <a:lstStyle/>
          <a:p>
            <a:pPr algn="ctr"/>
            <a:r>
              <a:rPr lang="en-US" sz="1200" b="1" dirty="0"/>
              <a:t>BSS</a:t>
            </a:r>
          </a:p>
        </p:txBody>
      </p:sp>
      <p:sp>
        <p:nvSpPr>
          <p:cNvPr id="16" name="TextBox 15">
            <a:extLst>
              <a:ext uri="{FF2B5EF4-FFF2-40B4-BE49-F238E27FC236}">
                <a16:creationId xmlns="" xmlns:a16="http://schemas.microsoft.com/office/drawing/2014/main" id="{4E75C8F9-0EBD-5C48-A673-F9BC86078A31}"/>
              </a:ext>
            </a:extLst>
          </p:cNvPr>
          <p:cNvSpPr txBox="1"/>
          <p:nvPr/>
        </p:nvSpPr>
        <p:spPr>
          <a:xfrm>
            <a:off x="6548801" y="716160"/>
            <a:ext cx="866614" cy="276999"/>
          </a:xfrm>
          <a:prstGeom prst="rect">
            <a:avLst/>
          </a:prstGeom>
          <a:noFill/>
        </p:spPr>
        <p:txBody>
          <a:bodyPr wrap="square" rtlCol="0">
            <a:spAutoFit/>
          </a:bodyPr>
          <a:lstStyle/>
          <a:p>
            <a:pPr algn="ctr"/>
            <a:r>
              <a:rPr lang="en-US" sz="1200" b="1" dirty="0"/>
              <a:t>SGSN</a:t>
            </a:r>
          </a:p>
        </p:txBody>
      </p:sp>
      <p:sp>
        <p:nvSpPr>
          <p:cNvPr id="17" name="TextBox 16">
            <a:extLst>
              <a:ext uri="{FF2B5EF4-FFF2-40B4-BE49-F238E27FC236}">
                <a16:creationId xmlns="" xmlns:a16="http://schemas.microsoft.com/office/drawing/2014/main" id="{D286E6C3-3307-4D41-8034-376D8F75DE0E}"/>
              </a:ext>
            </a:extLst>
          </p:cNvPr>
          <p:cNvSpPr txBox="1"/>
          <p:nvPr/>
        </p:nvSpPr>
        <p:spPr>
          <a:xfrm>
            <a:off x="8162840" y="724310"/>
            <a:ext cx="866614" cy="276999"/>
          </a:xfrm>
          <a:prstGeom prst="rect">
            <a:avLst/>
          </a:prstGeom>
          <a:noFill/>
        </p:spPr>
        <p:txBody>
          <a:bodyPr wrap="square" rtlCol="0">
            <a:spAutoFit/>
          </a:bodyPr>
          <a:lstStyle/>
          <a:p>
            <a:pPr algn="ctr"/>
            <a:r>
              <a:rPr lang="en-US" sz="1200" b="1" dirty="0"/>
              <a:t>GGSN</a:t>
            </a:r>
          </a:p>
        </p:txBody>
      </p:sp>
      <p:sp>
        <p:nvSpPr>
          <p:cNvPr id="18" name="Left Brace 17">
            <a:extLst>
              <a:ext uri="{FF2B5EF4-FFF2-40B4-BE49-F238E27FC236}">
                <a16:creationId xmlns="" xmlns:a16="http://schemas.microsoft.com/office/drawing/2014/main" id="{552903F8-11E0-E443-A465-8D7570783F35}"/>
              </a:ext>
            </a:extLst>
          </p:cNvPr>
          <p:cNvSpPr/>
          <p:nvPr/>
        </p:nvSpPr>
        <p:spPr>
          <a:xfrm>
            <a:off x="2512284" y="2283710"/>
            <a:ext cx="133349" cy="8017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 xmlns:a16="http://schemas.microsoft.com/office/drawing/2014/main" id="{6E19CBDC-0FE7-ED49-907F-22E15504BCC1}"/>
              </a:ext>
            </a:extLst>
          </p:cNvPr>
          <p:cNvCxnSpPr/>
          <p:nvPr/>
        </p:nvCxnSpPr>
        <p:spPr>
          <a:xfrm>
            <a:off x="3671019" y="3501611"/>
            <a:ext cx="337583"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FB529545-64AE-904B-8BF4-FB8561CBB822}"/>
              </a:ext>
            </a:extLst>
          </p:cNvPr>
          <p:cNvCxnSpPr/>
          <p:nvPr/>
        </p:nvCxnSpPr>
        <p:spPr>
          <a:xfrm>
            <a:off x="5761206" y="3501611"/>
            <a:ext cx="337583"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12DAB6C4-0893-1741-8197-6A252E1D2085}"/>
              </a:ext>
            </a:extLst>
          </p:cNvPr>
          <p:cNvCxnSpPr/>
          <p:nvPr/>
        </p:nvCxnSpPr>
        <p:spPr>
          <a:xfrm>
            <a:off x="7939920" y="3501611"/>
            <a:ext cx="337583"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12CA3701-6491-3841-912F-B5BC24B8C4FC}"/>
              </a:ext>
            </a:extLst>
          </p:cNvPr>
          <p:cNvCxnSpPr>
            <a:cxnSpLocks/>
          </p:cNvCxnSpPr>
          <p:nvPr/>
        </p:nvCxnSpPr>
        <p:spPr>
          <a:xfrm flipV="1">
            <a:off x="3836120" y="1413795"/>
            <a:ext cx="0" cy="2434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1B66D523-2304-1341-A4F9-BA50C66675B9}"/>
              </a:ext>
            </a:extLst>
          </p:cNvPr>
          <p:cNvCxnSpPr>
            <a:cxnSpLocks/>
          </p:cNvCxnSpPr>
          <p:nvPr/>
        </p:nvCxnSpPr>
        <p:spPr>
          <a:xfrm flipV="1">
            <a:off x="5929997" y="2333016"/>
            <a:ext cx="0" cy="1515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B4EAF395-BE91-E44B-9BDA-C9F27EC42C4E}"/>
              </a:ext>
            </a:extLst>
          </p:cNvPr>
          <p:cNvCxnSpPr>
            <a:cxnSpLocks/>
          </p:cNvCxnSpPr>
          <p:nvPr/>
        </p:nvCxnSpPr>
        <p:spPr>
          <a:xfrm flipV="1">
            <a:off x="8105922" y="1364490"/>
            <a:ext cx="1395" cy="2484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911F5CF8-20A2-1E45-B77B-761BEE71573D}"/>
              </a:ext>
            </a:extLst>
          </p:cNvPr>
          <p:cNvCxnSpPr>
            <a:cxnSpLocks/>
          </p:cNvCxnSpPr>
          <p:nvPr/>
        </p:nvCxnSpPr>
        <p:spPr>
          <a:xfrm flipV="1">
            <a:off x="9331293" y="1001309"/>
            <a:ext cx="0" cy="2847304"/>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 xmlns:a16="http://schemas.microsoft.com/office/drawing/2014/main" id="{0C1F547A-8794-894F-B094-284B4CAF1D60}"/>
              </a:ext>
            </a:extLst>
          </p:cNvPr>
          <p:cNvSpPr txBox="1"/>
          <p:nvPr/>
        </p:nvSpPr>
        <p:spPr>
          <a:xfrm>
            <a:off x="3517112" y="3883609"/>
            <a:ext cx="638015" cy="276999"/>
          </a:xfrm>
          <a:prstGeom prst="rect">
            <a:avLst/>
          </a:prstGeom>
          <a:noFill/>
        </p:spPr>
        <p:txBody>
          <a:bodyPr wrap="square" rtlCol="0">
            <a:spAutoFit/>
          </a:bodyPr>
          <a:lstStyle/>
          <a:p>
            <a:pPr algn="ctr"/>
            <a:r>
              <a:rPr lang="en-US" sz="1200" dirty="0"/>
              <a:t>U</a:t>
            </a:r>
            <a:r>
              <a:rPr lang="en-US" sz="1200" baseline="-25000" dirty="0"/>
              <a:t>m</a:t>
            </a:r>
          </a:p>
        </p:txBody>
      </p:sp>
      <p:sp>
        <p:nvSpPr>
          <p:cNvPr id="27" name="TextBox 26">
            <a:extLst>
              <a:ext uri="{FF2B5EF4-FFF2-40B4-BE49-F238E27FC236}">
                <a16:creationId xmlns="" xmlns:a16="http://schemas.microsoft.com/office/drawing/2014/main" id="{D9555C15-1204-3740-8ED7-7E4787E40E83}"/>
              </a:ext>
            </a:extLst>
          </p:cNvPr>
          <p:cNvSpPr txBox="1"/>
          <p:nvPr/>
        </p:nvSpPr>
        <p:spPr>
          <a:xfrm>
            <a:off x="5619833" y="3850686"/>
            <a:ext cx="638015" cy="276999"/>
          </a:xfrm>
          <a:prstGeom prst="rect">
            <a:avLst/>
          </a:prstGeom>
          <a:noFill/>
        </p:spPr>
        <p:txBody>
          <a:bodyPr wrap="square" rtlCol="0">
            <a:spAutoFit/>
          </a:bodyPr>
          <a:lstStyle/>
          <a:p>
            <a:pPr algn="ctr"/>
            <a:r>
              <a:rPr lang="en-US" sz="1200" dirty="0"/>
              <a:t>G</a:t>
            </a:r>
            <a:r>
              <a:rPr lang="en-US" sz="1200" baseline="-25000" dirty="0"/>
              <a:t>b</a:t>
            </a:r>
          </a:p>
        </p:txBody>
      </p:sp>
      <p:sp>
        <p:nvSpPr>
          <p:cNvPr id="28" name="TextBox 27">
            <a:extLst>
              <a:ext uri="{FF2B5EF4-FFF2-40B4-BE49-F238E27FC236}">
                <a16:creationId xmlns="" xmlns:a16="http://schemas.microsoft.com/office/drawing/2014/main" id="{1005E965-6148-5C40-BEA5-6F253875B7F6}"/>
              </a:ext>
            </a:extLst>
          </p:cNvPr>
          <p:cNvSpPr txBox="1"/>
          <p:nvPr/>
        </p:nvSpPr>
        <p:spPr>
          <a:xfrm>
            <a:off x="7786914" y="3886854"/>
            <a:ext cx="638015" cy="276999"/>
          </a:xfrm>
          <a:prstGeom prst="rect">
            <a:avLst/>
          </a:prstGeom>
          <a:noFill/>
        </p:spPr>
        <p:txBody>
          <a:bodyPr wrap="square" rtlCol="0">
            <a:spAutoFit/>
          </a:bodyPr>
          <a:lstStyle/>
          <a:p>
            <a:pPr algn="ctr"/>
            <a:r>
              <a:rPr lang="en-US" sz="1200" dirty="0" err="1"/>
              <a:t>G</a:t>
            </a:r>
            <a:r>
              <a:rPr lang="en-US" sz="1200" baseline="-25000" dirty="0" err="1"/>
              <a:t>n</a:t>
            </a:r>
            <a:endParaRPr lang="en-US" sz="1200" baseline="-25000" dirty="0"/>
          </a:p>
        </p:txBody>
      </p:sp>
      <p:sp>
        <p:nvSpPr>
          <p:cNvPr id="29" name="TextBox 28">
            <a:extLst>
              <a:ext uri="{FF2B5EF4-FFF2-40B4-BE49-F238E27FC236}">
                <a16:creationId xmlns="" xmlns:a16="http://schemas.microsoft.com/office/drawing/2014/main" id="{FAF9F09C-FD7C-7E4F-8145-FBE722A95F92}"/>
              </a:ext>
            </a:extLst>
          </p:cNvPr>
          <p:cNvSpPr txBox="1"/>
          <p:nvPr/>
        </p:nvSpPr>
        <p:spPr>
          <a:xfrm>
            <a:off x="9026028" y="3883608"/>
            <a:ext cx="638015" cy="276999"/>
          </a:xfrm>
          <a:prstGeom prst="rect">
            <a:avLst/>
          </a:prstGeom>
          <a:noFill/>
        </p:spPr>
        <p:txBody>
          <a:bodyPr wrap="square" rtlCol="0">
            <a:spAutoFit/>
          </a:bodyPr>
          <a:lstStyle/>
          <a:p>
            <a:pPr algn="ctr"/>
            <a:r>
              <a:rPr lang="en-US" sz="1200" dirty="0" err="1"/>
              <a:t>G</a:t>
            </a:r>
            <a:r>
              <a:rPr lang="en-US" sz="1200" baseline="-25000" dirty="0" err="1"/>
              <a:t>i</a:t>
            </a:r>
            <a:endParaRPr lang="en-US" sz="1200" baseline="-25000" dirty="0"/>
          </a:p>
        </p:txBody>
      </p:sp>
      <p:graphicFrame>
        <p:nvGraphicFramePr>
          <p:cNvPr id="31" name="Content Placeholder 29"/>
          <p:cNvGraphicFramePr>
            <a:graphicFrameLocks/>
          </p:cNvGraphicFramePr>
          <p:nvPr/>
        </p:nvGraphicFramePr>
        <p:xfrm>
          <a:off x="1196021" y="4589965"/>
          <a:ext cx="4035504" cy="370840"/>
        </p:xfrm>
        <a:graphic>
          <a:graphicData uri="http://schemas.openxmlformats.org/drawingml/2006/table">
            <a:tbl>
              <a:tblPr firstRow="1" bandRow="1">
                <a:tableStyleId>{5940675A-B579-460E-94D1-54222C63F5DA}</a:tableStyleId>
              </a:tblPr>
              <a:tblGrid>
                <a:gridCol w="1121076"/>
                <a:gridCol w="2914428"/>
              </a:tblGrid>
              <a:tr h="370840">
                <a:tc>
                  <a:txBody>
                    <a:bodyPr/>
                    <a:lstStyle/>
                    <a:p>
                      <a:r>
                        <a:rPr lang="en-US" dirty="0" smtClean="0"/>
                        <a:t>PLL</a:t>
                      </a:r>
                      <a:endParaRPr lang="en-IN" dirty="0"/>
                    </a:p>
                  </a:txBody>
                  <a:tcPr/>
                </a:tc>
                <a:tc>
                  <a:txBody>
                    <a:bodyPr/>
                    <a:lstStyle/>
                    <a:p>
                      <a:r>
                        <a:rPr lang="en-IN" sz="1800" b="0" i="0" kern="1200" dirty="0" smtClean="0">
                          <a:solidFill>
                            <a:schemeClr val="tx1"/>
                          </a:solidFill>
                          <a:effectLst/>
                          <a:latin typeface="+mn-lt"/>
                          <a:ea typeface="+mn-ea"/>
                          <a:cs typeface="+mn-cs"/>
                        </a:rPr>
                        <a:t>Physical Link Layer</a:t>
                      </a:r>
                      <a:endParaRPr lang="en-IN" dirty="0"/>
                    </a:p>
                  </a:txBody>
                  <a:tcPr/>
                </a:tc>
              </a:tr>
            </a:tbl>
          </a:graphicData>
        </a:graphic>
      </p:graphicFrame>
      <p:graphicFrame>
        <p:nvGraphicFramePr>
          <p:cNvPr id="33" name="Content Placeholder 29"/>
          <p:cNvGraphicFramePr>
            <a:graphicFrameLocks/>
          </p:cNvGraphicFramePr>
          <p:nvPr/>
        </p:nvGraphicFramePr>
        <p:xfrm>
          <a:off x="1196021" y="4960805"/>
          <a:ext cx="4035504" cy="370840"/>
        </p:xfrm>
        <a:graphic>
          <a:graphicData uri="http://schemas.openxmlformats.org/drawingml/2006/table">
            <a:tbl>
              <a:tblPr firstRow="1" bandRow="1">
                <a:tableStyleId>{5940675A-B579-460E-94D1-54222C63F5DA}</a:tableStyleId>
              </a:tblPr>
              <a:tblGrid>
                <a:gridCol w="1121076"/>
                <a:gridCol w="2914428"/>
              </a:tblGrid>
              <a:tr h="370840">
                <a:tc>
                  <a:txBody>
                    <a:bodyPr/>
                    <a:lstStyle/>
                    <a:p>
                      <a:r>
                        <a:rPr lang="en-US" dirty="0" smtClean="0"/>
                        <a:t>MAC</a:t>
                      </a:r>
                      <a:endParaRPr lang="en-IN" dirty="0"/>
                    </a:p>
                  </a:txBody>
                  <a:tcPr/>
                </a:tc>
                <a:tc>
                  <a:txBody>
                    <a:bodyPr/>
                    <a:lstStyle/>
                    <a:p>
                      <a:r>
                        <a:rPr lang="en-US" dirty="0" smtClean="0"/>
                        <a:t>Medium Access Control</a:t>
                      </a:r>
                      <a:endParaRPr lang="en-IN" dirty="0"/>
                    </a:p>
                  </a:txBody>
                  <a:tcPr/>
                </a:tc>
              </a:tr>
            </a:tbl>
          </a:graphicData>
        </a:graphic>
      </p:graphicFrame>
      <p:graphicFrame>
        <p:nvGraphicFramePr>
          <p:cNvPr id="34" name="Content Placeholder 29"/>
          <p:cNvGraphicFramePr>
            <a:graphicFrameLocks/>
          </p:cNvGraphicFramePr>
          <p:nvPr/>
        </p:nvGraphicFramePr>
        <p:xfrm>
          <a:off x="1196021" y="5327064"/>
          <a:ext cx="4035504" cy="370840"/>
        </p:xfrm>
        <a:graphic>
          <a:graphicData uri="http://schemas.openxmlformats.org/drawingml/2006/table">
            <a:tbl>
              <a:tblPr firstRow="1" bandRow="1">
                <a:tableStyleId>{5940675A-B579-460E-94D1-54222C63F5DA}</a:tableStyleId>
              </a:tblPr>
              <a:tblGrid>
                <a:gridCol w="1121076"/>
                <a:gridCol w="2914428"/>
              </a:tblGrid>
              <a:tr h="370840">
                <a:tc>
                  <a:txBody>
                    <a:bodyPr/>
                    <a:lstStyle/>
                    <a:p>
                      <a:r>
                        <a:rPr lang="en-US" dirty="0" smtClean="0"/>
                        <a:t>RLC</a:t>
                      </a:r>
                      <a:endParaRPr lang="en-IN" dirty="0"/>
                    </a:p>
                  </a:txBody>
                  <a:tcPr/>
                </a:tc>
                <a:tc>
                  <a:txBody>
                    <a:bodyPr/>
                    <a:lstStyle/>
                    <a:p>
                      <a:r>
                        <a:rPr lang="en-US" dirty="0" smtClean="0"/>
                        <a:t>Radio Link Control</a:t>
                      </a:r>
                      <a:endParaRPr lang="en-IN" dirty="0"/>
                    </a:p>
                  </a:txBody>
                  <a:tcPr/>
                </a:tc>
              </a:tr>
            </a:tbl>
          </a:graphicData>
        </a:graphic>
      </p:graphicFrame>
      <p:graphicFrame>
        <p:nvGraphicFramePr>
          <p:cNvPr id="35" name="Content Placeholder 29"/>
          <p:cNvGraphicFramePr>
            <a:graphicFrameLocks/>
          </p:cNvGraphicFramePr>
          <p:nvPr/>
        </p:nvGraphicFramePr>
        <p:xfrm>
          <a:off x="1196021" y="5694722"/>
          <a:ext cx="4035504" cy="370840"/>
        </p:xfrm>
        <a:graphic>
          <a:graphicData uri="http://schemas.openxmlformats.org/drawingml/2006/table">
            <a:tbl>
              <a:tblPr firstRow="1" bandRow="1">
                <a:tableStyleId>{5940675A-B579-460E-94D1-54222C63F5DA}</a:tableStyleId>
              </a:tblPr>
              <a:tblGrid>
                <a:gridCol w="1121076"/>
                <a:gridCol w="2914428"/>
              </a:tblGrid>
              <a:tr h="370840">
                <a:tc>
                  <a:txBody>
                    <a:bodyPr/>
                    <a:lstStyle/>
                    <a:p>
                      <a:r>
                        <a:rPr lang="en-US" dirty="0" smtClean="0"/>
                        <a:t>LLC</a:t>
                      </a:r>
                      <a:endParaRPr lang="en-IN" dirty="0"/>
                    </a:p>
                  </a:txBody>
                  <a:tcPr/>
                </a:tc>
                <a:tc>
                  <a:txBody>
                    <a:bodyPr/>
                    <a:lstStyle/>
                    <a:p>
                      <a:r>
                        <a:rPr lang="en-US" dirty="0" smtClean="0"/>
                        <a:t>Logical Link Control</a:t>
                      </a:r>
                      <a:endParaRPr lang="en-IN" dirty="0"/>
                    </a:p>
                  </a:txBody>
                  <a:tcPr/>
                </a:tc>
              </a:tr>
            </a:tbl>
          </a:graphicData>
        </a:graphic>
      </p:graphicFrame>
      <p:graphicFrame>
        <p:nvGraphicFramePr>
          <p:cNvPr id="36" name="Content Placeholder 29"/>
          <p:cNvGraphicFramePr>
            <a:graphicFrameLocks/>
          </p:cNvGraphicFramePr>
          <p:nvPr/>
        </p:nvGraphicFramePr>
        <p:xfrm>
          <a:off x="5231524" y="4221940"/>
          <a:ext cx="6091959" cy="370840"/>
        </p:xfrm>
        <a:graphic>
          <a:graphicData uri="http://schemas.openxmlformats.org/drawingml/2006/table">
            <a:tbl>
              <a:tblPr firstRow="1" bandRow="1">
                <a:tableStyleId>{5940675A-B579-460E-94D1-54222C63F5DA}</a:tableStyleId>
              </a:tblPr>
              <a:tblGrid>
                <a:gridCol w="1692366"/>
                <a:gridCol w="4399593"/>
              </a:tblGrid>
              <a:tr h="370840">
                <a:tc>
                  <a:txBody>
                    <a:bodyPr/>
                    <a:lstStyle/>
                    <a:p>
                      <a:r>
                        <a:rPr lang="en-US" dirty="0" smtClean="0"/>
                        <a:t>SNDCP</a:t>
                      </a:r>
                      <a:endParaRPr lang="en-IN" dirty="0"/>
                    </a:p>
                  </a:txBody>
                  <a:tcPr/>
                </a:tc>
                <a:tc>
                  <a:txBody>
                    <a:bodyPr/>
                    <a:lstStyle/>
                    <a:p>
                      <a:r>
                        <a:rPr lang="en-US" dirty="0" smtClean="0"/>
                        <a:t>Subnet Dependent Convergence Protocol</a:t>
                      </a:r>
                      <a:endParaRPr lang="en-IN" dirty="0"/>
                    </a:p>
                  </a:txBody>
                  <a:tcPr/>
                </a:tc>
              </a:tr>
            </a:tbl>
          </a:graphicData>
        </a:graphic>
      </p:graphicFrame>
      <p:graphicFrame>
        <p:nvGraphicFramePr>
          <p:cNvPr id="37" name="Content Placeholder 29"/>
          <p:cNvGraphicFramePr>
            <a:graphicFrameLocks/>
          </p:cNvGraphicFramePr>
          <p:nvPr/>
        </p:nvGraphicFramePr>
        <p:xfrm>
          <a:off x="5231523" y="4592780"/>
          <a:ext cx="6091960" cy="370840"/>
        </p:xfrm>
        <a:graphic>
          <a:graphicData uri="http://schemas.openxmlformats.org/drawingml/2006/table">
            <a:tbl>
              <a:tblPr firstRow="1" bandRow="1">
                <a:tableStyleId>{5940675A-B579-460E-94D1-54222C63F5DA}</a:tableStyleId>
              </a:tblPr>
              <a:tblGrid>
                <a:gridCol w="1692366"/>
                <a:gridCol w="4399594"/>
              </a:tblGrid>
              <a:tr h="370840">
                <a:tc>
                  <a:txBody>
                    <a:bodyPr/>
                    <a:lstStyle/>
                    <a:p>
                      <a:r>
                        <a:rPr lang="en-US" dirty="0" smtClean="0"/>
                        <a:t>BSSGP</a:t>
                      </a:r>
                      <a:endParaRPr lang="en-IN" dirty="0"/>
                    </a:p>
                  </a:txBody>
                  <a:tcPr/>
                </a:tc>
                <a:tc>
                  <a:txBody>
                    <a:bodyPr/>
                    <a:lstStyle/>
                    <a:p>
                      <a:r>
                        <a:rPr lang="en-US" dirty="0" smtClean="0"/>
                        <a:t>BSS GPRS Application Protocol</a:t>
                      </a:r>
                      <a:endParaRPr lang="en-IN" dirty="0"/>
                    </a:p>
                  </a:txBody>
                  <a:tcPr/>
                </a:tc>
              </a:tr>
            </a:tbl>
          </a:graphicData>
        </a:graphic>
      </p:graphicFrame>
      <p:graphicFrame>
        <p:nvGraphicFramePr>
          <p:cNvPr id="38" name="Content Placeholder 29"/>
          <p:cNvGraphicFramePr>
            <a:graphicFrameLocks/>
          </p:cNvGraphicFramePr>
          <p:nvPr/>
        </p:nvGraphicFramePr>
        <p:xfrm>
          <a:off x="5231522" y="4966435"/>
          <a:ext cx="6091961" cy="365760"/>
        </p:xfrm>
        <a:graphic>
          <a:graphicData uri="http://schemas.openxmlformats.org/drawingml/2006/table">
            <a:tbl>
              <a:tblPr firstRow="1" bandRow="1">
                <a:tableStyleId>{5940675A-B579-460E-94D1-54222C63F5DA}</a:tableStyleId>
              </a:tblPr>
              <a:tblGrid>
                <a:gridCol w="1692366"/>
                <a:gridCol w="4399595"/>
              </a:tblGrid>
              <a:tr h="0">
                <a:tc>
                  <a:txBody>
                    <a:bodyPr/>
                    <a:lstStyle/>
                    <a:p>
                      <a:r>
                        <a:rPr lang="en-US" dirty="0" smtClean="0"/>
                        <a:t>GTP</a:t>
                      </a:r>
                      <a:endParaRPr lang="en-IN" dirty="0"/>
                    </a:p>
                  </a:txBody>
                  <a:tcPr/>
                </a:tc>
                <a:tc>
                  <a:txBody>
                    <a:bodyPr/>
                    <a:lstStyle/>
                    <a:p>
                      <a:r>
                        <a:rPr lang="en-US" dirty="0" smtClean="0"/>
                        <a:t>GPRS Tunneling</a:t>
                      </a:r>
                      <a:r>
                        <a:rPr lang="en-US" baseline="0" dirty="0" smtClean="0"/>
                        <a:t> Protocol</a:t>
                      </a:r>
                      <a:endParaRPr lang="en-IN" dirty="0"/>
                    </a:p>
                  </a:txBody>
                  <a:tcPr/>
                </a:tc>
              </a:tr>
            </a:tbl>
          </a:graphicData>
        </a:graphic>
      </p:graphicFrame>
    </p:spTree>
    <p:extLst>
      <p:ext uri="{BB962C8B-B14F-4D97-AF65-F5344CB8AC3E}">
        <p14:creationId xmlns:p14="http://schemas.microsoft.com/office/powerpoint/2010/main" val="23752852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Security in GPRS</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27173348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in GPRS</a:t>
            </a:r>
            <a:endParaRPr lang="en-IN" dirty="0"/>
          </a:p>
        </p:txBody>
      </p:sp>
      <p:sp>
        <p:nvSpPr>
          <p:cNvPr id="3" name="Content Placeholder 2"/>
          <p:cNvSpPr>
            <a:spLocks noGrp="1"/>
          </p:cNvSpPr>
          <p:nvPr>
            <p:ph idx="1"/>
          </p:nvPr>
        </p:nvSpPr>
        <p:spPr/>
        <p:txBody>
          <a:bodyPr/>
          <a:lstStyle/>
          <a:p>
            <a:r>
              <a:rPr lang="en-US" dirty="0"/>
              <a:t>GPRS security is </a:t>
            </a:r>
            <a:r>
              <a:rPr lang="en-US" dirty="0">
                <a:solidFill>
                  <a:srgbClr val="5430AA"/>
                </a:solidFill>
              </a:rPr>
              <a:t>similar</a:t>
            </a:r>
            <a:r>
              <a:rPr lang="en-US" dirty="0"/>
              <a:t> to the existing GSM security.</a:t>
            </a:r>
          </a:p>
          <a:p>
            <a:r>
              <a:rPr lang="en-US" dirty="0"/>
              <a:t>SGSN performs </a:t>
            </a:r>
            <a:r>
              <a:rPr lang="en-US" dirty="0">
                <a:solidFill>
                  <a:srgbClr val="5430AA"/>
                </a:solidFill>
              </a:rPr>
              <a:t>authentication </a:t>
            </a:r>
            <a:r>
              <a:rPr lang="en-US" dirty="0"/>
              <a:t>and </a:t>
            </a:r>
            <a:r>
              <a:rPr lang="en-US" dirty="0">
                <a:solidFill>
                  <a:srgbClr val="5430AA"/>
                </a:solidFill>
              </a:rPr>
              <a:t>cipher setting procedures </a:t>
            </a:r>
            <a:r>
              <a:rPr lang="en-US" dirty="0"/>
              <a:t>based on the same algorithms, keys and other criteria of GSM. </a:t>
            </a:r>
          </a:p>
          <a:p>
            <a:r>
              <a:rPr lang="en-US" dirty="0"/>
              <a:t>GPRS uses a </a:t>
            </a:r>
            <a:r>
              <a:rPr lang="en-US" dirty="0">
                <a:solidFill>
                  <a:srgbClr val="5430AA"/>
                </a:solidFill>
              </a:rPr>
              <a:t>ciphering algorithm </a:t>
            </a:r>
            <a:r>
              <a:rPr lang="en-US" dirty="0"/>
              <a:t>optimized for packet data transmission.</a:t>
            </a:r>
          </a:p>
          <a:p>
            <a:endParaRPr lang="en-IN" dirty="0"/>
          </a:p>
        </p:txBody>
      </p:sp>
    </p:spTree>
    <p:extLst>
      <p:ext uri="{BB962C8B-B14F-4D97-AF65-F5344CB8AC3E}">
        <p14:creationId xmlns:p14="http://schemas.microsoft.com/office/powerpoint/2010/main" val="253677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Routing in GPRS</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32785223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Routing in GPRS</a:t>
            </a:r>
            <a:endParaRPr lang="en-IN" dirty="0"/>
          </a:p>
        </p:txBody>
      </p:sp>
      <p:sp>
        <p:nvSpPr>
          <p:cNvPr id="5" name="Content Placeholder 4"/>
          <p:cNvSpPr>
            <a:spLocks noGrp="1"/>
          </p:cNvSpPr>
          <p:nvPr>
            <p:ph idx="1"/>
          </p:nvPr>
        </p:nvSpPr>
        <p:spPr>
          <a:xfrm>
            <a:off x="131180" y="863444"/>
            <a:ext cx="4651475" cy="5590565"/>
          </a:xfrm>
        </p:spPr>
        <p:txBody>
          <a:bodyPr/>
          <a:lstStyle/>
          <a:p>
            <a:r>
              <a:rPr lang="en-IN" dirty="0">
                <a:solidFill>
                  <a:srgbClr val="5430AA"/>
                </a:solidFill>
              </a:rPr>
              <a:t>Data routing </a:t>
            </a:r>
            <a:r>
              <a:rPr lang="en-IN" dirty="0"/>
              <a:t>or routing of data </a:t>
            </a:r>
            <a:r>
              <a:rPr lang="en-IN" dirty="0">
                <a:solidFill>
                  <a:srgbClr val="5430AA"/>
                </a:solidFill>
              </a:rPr>
              <a:t>packets</a:t>
            </a:r>
            <a:r>
              <a:rPr lang="en-IN" dirty="0"/>
              <a:t> to and fro from a mobile user, is one of the pivot requisites in the GPRS network</a:t>
            </a:r>
            <a:r>
              <a:rPr lang="en-IN" dirty="0" smtClean="0"/>
              <a:t>.</a:t>
            </a:r>
          </a:p>
          <a:p>
            <a:r>
              <a:rPr lang="en-IN" dirty="0" smtClean="0"/>
              <a:t>The </a:t>
            </a:r>
            <a:r>
              <a:rPr lang="en-IN" dirty="0"/>
              <a:t>requirement can be divided into two areas:</a:t>
            </a:r>
          </a:p>
          <a:p>
            <a:pPr marL="1001712" lvl="1" indent="-457200">
              <a:buFont typeface="+mj-lt"/>
              <a:buAutoNum type="arabicPeriod"/>
            </a:pPr>
            <a:r>
              <a:rPr lang="en-IN" dirty="0">
                <a:solidFill>
                  <a:srgbClr val="5430AA"/>
                </a:solidFill>
              </a:rPr>
              <a:t>Data packet </a:t>
            </a:r>
            <a:r>
              <a:rPr lang="en-IN" dirty="0"/>
              <a:t>routing</a:t>
            </a:r>
          </a:p>
          <a:p>
            <a:pPr marL="1001712" lvl="1" indent="-457200">
              <a:buFont typeface="+mj-lt"/>
              <a:buAutoNum type="arabicPeriod"/>
            </a:pPr>
            <a:r>
              <a:rPr lang="en-IN" dirty="0">
                <a:solidFill>
                  <a:srgbClr val="5430AA"/>
                </a:solidFill>
              </a:rPr>
              <a:t>Mobility</a:t>
            </a:r>
            <a:r>
              <a:rPr lang="en-IN" dirty="0"/>
              <a:t> </a:t>
            </a:r>
            <a:r>
              <a:rPr lang="en-IN" dirty="0" smtClean="0"/>
              <a:t>management</a:t>
            </a:r>
            <a:endParaRPr lang="en-IN" dirty="0"/>
          </a:p>
          <a:p>
            <a:endParaRPr lang="en-IN" dirty="0"/>
          </a:p>
        </p:txBody>
      </p:sp>
      <p:pic>
        <p:nvPicPr>
          <p:cNvPr id="6" name="Picture 2" descr="Figure 2 from EDGE: enhanced data rates for GSM and TDMA/136 ..."/>
          <p:cNvPicPr>
            <a:picLocks noChangeAspect="1" noChangeArrowheads="1"/>
          </p:cNvPicPr>
          <p:nvPr/>
        </p:nvPicPr>
        <p:blipFill rotWithShape="1">
          <a:blip r:embed="rId2">
            <a:extLst>
              <a:ext uri="{28A0092B-C50C-407E-A947-70E740481C1C}">
                <a14:useLocalDpi xmlns:a14="http://schemas.microsoft.com/office/drawing/2010/main" val="0"/>
              </a:ext>
            </a:extLst>
          </a:blip>
          <a:srcRect l="846" t="4953" b="5296"/>
          <a:stretch/>
        </p:blipFill>
        <p:spPr bwMode="auto">
          <a:xfrm>
            <a:off x="4782655" y="863444"/>
            <a:ext cx="7278166" cy="4189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80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Routing in GPRS</a:t>
            </a:r>
            <a:endParaRPr lang="en-IN" dirty="0"/>
          </a:p>
        </p:txBody>
      </p:sp>
      <p:sp>
        <p:nvSpPr>
          <p:cNvPr id="5" name="Content Placeholder 4"/>
          <p:cNvSpPr>
            <a:spLocks noGrp="1"/>
          </p:cNvSpPr>
          <p:nvPr>
            <p:ph idx="1"/>
          </p:nvPr>
        </p:nvSpPr>
        <p:spPr>
          <a:xfrm>
            <a:off x="131180" y="863444"/>
            <a:ext cx="5275009" cy="5590565"/>
          </a:xfrm>
        </p:spPr>
        <p:txBody>
          <a:bodyPr/>
          <a:lstStyle/>
          <a:p>
            <a:r>
              <a:rPr lang="en-IN" dirty="0"/>
              <a:t>The important roles of </a:t>
            </a:r>
            <a:r>
              <a:rPr lang="en-IN" dirty="0">
                <a:solidFill>
                  <a:srgbClr val="5430AA"/>
                </a:solidFill>
              </a:rPr>
              <a:t>GGSN</a:t>
            </a:r>
            <a:r>
              <a:rPr lang="en-IN" dirty="0"/>
              <a:t> involve </a:t>
            </a:r>
            <a:r>
              <a:rPr lang="en-IN" dirty="0">
                <a:solidFill>
                  <a:srgbClr val="5430AA"/>
                </a:solidFill>
              </a:rPr>
              <a:t>synergy</a:t>
            </a:r>
            <a:r>
              <a:rPr lang="en-IN" dirty="0"/>
              <a:t> with the external data network. </a:t>
            </a:r>
            <a:endParaRPr lang="en-IN" dirty="0" smtClean="0"/>
          </a:p>
          <a:p>
            <a:r>
              <a:rPr lang="en-IN" dirty="0" smtClean="0"/>
              <a:t>The </a:t>
            </a:r>
            <a:r>
              <a:rPr lang="en-IN" dirty="0">
                <a:solidFill>
                  <a:srgbClr val="5430AA"/>
                </a:solidFill>
              </a:rPr>
              <a:t>GGSN</a:t>
            </a:r>
            <a:r>
              <a:rPr lang="en-IN" dirty="0"/>
              <a:t> </a:t>
            </a:r>
            <a:r>
              <a:rPr lang="en-IN" dirty="0">
                <a:solidFill>
                  <a:srgbClr val="5430AA"/>
                </a:solidFill>
              </a:rPr>
              <a:t>updates</a:t>
            </a:r>
            <a:r>
              <a:rPr lang="en-IN" dirty="0"/>
              <a:t> the location directory using routing information supplied by the </a:t>
            </a:r>
            <a:r>
              <a:rPr lang="en-IN" dirty="0">
                <a:solidFill>
                  <a:srgbClr val="5430AA"/>
                </a:solidFill>
              </a:rPr>
              <a:t>SGSNs</a:t>
            </a:r>
            <a:r>
              <a:rPr lang="en-IN" dirty="0"/>
              <a:t> about the location of an </a:t>
            </a:r>
            <a:r>
              <a:rPr lang="en-IN" dirty="0">
                <a:solidFill>
                  <a:srgbClr val="5430AA"/>
                </a:solidFill>
              </a:rPr>
              <a:t>MS</a:t>
            </a:r>
            <a:r>
              <a:rPr lang="en-IN" dirty="0"/>
              <a:t>. </a:t>
            </a:r>
            <a:endParaRPr lang="en-IN" dirty="0" smtClean="0"/>
          </a:p>
          <a:p>
            <a:r>
              <a:rPr lang="en-IN" dirty="0">
                <a:solidFill>
                  <a:srgbClr val="5430AA"/>
                </a:solidFill>
              </a:rPr>
              <a:t>GGSN</a:t>
            </a:r>
            <a:r>
              <a:rPr lang="en-IN" dirty="0" smtClean="0"/>
              <a:t> </a:t>
            </a:r>
            <a:r>
              <a:rPr lang="en-IN" dirty="0">
                <a:solidFill>
                  <a:srgbClr val="5430AA"/>
                </a:solidFill>
              </a:rPr>
              <a:t>routes</a:t>
            </a:r>
            <a:r>
              <a:rPr lang="en-IN" dirty="0"/>
              <a:t> the external data network protocol packet </a:t>
            </a:r>
            <a:r>
              <a:rPr lang="en-IN" dirty="0">
                <a:solidFill>
                  <a:srgbClr val="5430AA"/>
                </a:solidFill>
              </a:rPr>
              <a:t>encapsulated</a:t>
            </a:r>
            <a:r>
              <a:rPr lang="en-IN" dirty="0"/>
              <a:t> over the GPRS backbone to the </a:t>
            </a:r>
            <a:r>
              <a:rPr lang="en-IN" dirty="0">
                <a:solidFill>
                  <a:srgbClr val="5430AA"/>
                </a:solidFill>
              </a:rPr>
              <a:t>SGSN</a:t>
            </a:r>
            <a:r>
              <a:rPr lang="en-IN" dirty="0"/>
              <a:t> currently serving the MS. </a:t>
            </a:r>
            <a:endParaRPr lang="en-IN" dirty="0" smtClean="0"/>
          </a:p>
          <a:p>
            <a:r>
              <a:rPr lang="en-IN" dirty="0" smtClean="0"/>
              <a:t>It </a:t>
            </a:r>
            <a:r>
              <a:rPr lang="en-IN" dirty="0"/>
              <a:t>also </a:t>
            </a:r>
            <a:r>
              <a:rPr lang="en-IN" dirty="0" smtClean="0">
                <a:solidFill>
                  <a:srgbClr val="5430AA"/>
                </a:solidFill>
              </a:rPr>
              <a:t>de-encapsulates</a:t>
            </a:r>
            <a:r>
              <a:rPr lang="en-IN" dirty="0" smtClean="0"/>
              <a:t> </a:t>
            </a:r>
            <a:r>
              <a:rPr lang="en-IN" dirty="0"/>
              <a:t>and </a:t>
            </a:r>
            <a:r>
              <a:rPr lang="en-IN" dirty="0">
                <a:solidFill>
                  <a:srgbClr val="5430AA"/>
                </a:solidFill>
              </a:rPr>
              <a:t>forwards</a:t>
            </a:r>
            <a:r>
              <a:rPr lang="en-IN" dirty="0"/>
              <a:t> external data network packets to the </a:t>
            </a:r>
            <a:r>
              <a:rPr lang="en-IN" dirty="0">
                <a:solidFill>
                  <a:srgbClr val="5430AA"/>
                </a:solidFill>
              </a:rPr>
              <a:t>appropriate</a:t>
            </a:r>
            <a:r>
              <a:rPr lang="en-IN" dirty="0"/>
              <a:t> data network and collects </a:t>
            </a:r>
            <a:r>
              <a:rPr lang="en-IN" dirty="0">
                <a:solidFill>
                  <a:srgbClr val="5430AA"/>
                </a:solidFill>
              </a:rPr>
              <a:t>charging data </a:t>
            </a:r>
            <a:r>
              <a:rPr lang="en-IN" dirty="0"/>
              <a:t>that is forwarded to a </a:t>
            </a:r>
            <a:r>
              <a:rPr lang="en-IN" dirty="0">
                <a:solidFill>
                  <a:srgbClr val="5430AA"/>
                </a:solidFill>
              </a:rPr>
              <a:t>charging gateway (CG).</a:t>
            </a:r>
          </a:p>
        </p:txBody>
      </p:sp>
      <p:pic>
        <p:nvPicPr>
          <p:cNvPr id="6" name="Picture 2" descr="Figure 2 from EDGE: enhanced data rates for GSM and TDMA/136 ..."/>
          <p:cNvPicPr>
            <a:picLocks noChangeAspect="1" noChangeArrowheads="1"/>
          </p:cNvPicPr>
          <p:nvPr/>
        </p:nvPicPr>
        <p:blipFill rotWithShape="1">
          <a:blip r:embed="rId2">
            <a:extLst>
              <a:ext uri="{28A0092B-C50C-407E-A947-70E740481C1C}">
                <a14:useLocalDpi xmlns:a14="http://schemas.microsoft.com/office/drawing/2010/main" val="0"/>
              </a:ext>
            </a:extLst>
          </a:blip>
          <a:srcRect l="846" t="4953" b="5296"/>
          <a:stretch/>
        </p:blipFill>
        <p:spPr bwMode="auto">
          <a:xfrm>
            <a:off x="5702261" y="863445"/>
            <a:ext cx="6358560" cy="3660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9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agon 6">
            <a:extLst>
              <a:ext uri="{FF2B5EF4-FFF2-40B4-BE49-F238E27FC236}">
                <a16:creationId xmlns="" xmlns:a16="http://schemas.microsoft.com/office/drawing/2014/main" id="{0FBBFD0A-EDC1-A14E-BFDD-CAB3604DC8BA}"/>
              </a:ext>
            </a:extLst>
          </p:cNvPr>
          <p:cNvSpPr/>
          <p:nvPr/>
        </p:nvSpPr>
        <p:spPr>
          <a:xfrm rot="1631668">
            <a:off x="3510368" y="574717"/>
            <a:ext cx="1776698" cy="1612066"/>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 name="Title 1"/>
          <p:cNvSpPr>
            <a:spLocks noGrp="1"/>
          </p:cNvSpPr>
          <p:nvPr>
            <p:ph type="title" idx="4294967295"/>
          </p:nvPr>
        </p:nvSpPr>
        <p:spPr>
          <a:xfrm>
            <a:off x="1524000" y="53247"/>
            <a:ext cx="8763000" cy="350837"/>
          </a:xfrm>
        </p:spPr>
        <p:txBody>
          <a:bodyPr>
            <a:normAutofit fontScale="90000"/>
          </a:bodyPr>
          <a:lstStyle/>
          <a:p>
            <a:pPr algn="ctr"/>
            <a:r>
              <a:rPr lang="en-US" sz="2800" b="1" dirty="0"/>
              <a:t>Routing in GPRS</a:t>
            </a:r>
          </a:p>
        </p:txBody>
      </p:sp>
      <p:sp>
        <p:nvSpPr>
          <p:cNvPr id="5" name="Cube 4">
            <a:extLst>
              <a:ext uri="{FF2B5EF4-FFF2-40B4-BE49-F238E27FC236}">
                <a16:creationId xmlns="" xmlns:a16="http://schemas.microsoft.com/office/drawing/2014/main" id="{3963A050-4545-3C4B-AEA1-C153B958685C}"/>
              </a:ext>
            </a:extLst>
          </p:cNvPr>
          <p:cNvSpPr/>
          <p:nvPr/>
        </p:nvSpPr>
        <p:spPr>
          <a:xfrm>
            <a:off x="4543673" y="793320"/>
            <a:ext cx="685800" cy="685800"/>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b="1" dirty="0"/>
              <a:t>BSC</a:t>
            </a:r>
          </a:p>
        </p:txBody>
      </p:sp>
      <p:sp>
        <p:nvSpPr>
          <p:cNvPr id="6" name="Cube 5">
            <a:extLst>
              <a:ext uri="{FF2B5EF4-FFF2-40B4-BE49-F238E27FC236}">
                <a16:creationId xmlns="" xmlns:a16="http://schemas.microsoft.com/office/drawing/2014/main" id="{0BF758D5-8D8C-154D-9D5E-EA5C45F2CB13}"/>
              </a:ext>
            </a:extLst>
          </p:cNvPr>
          <p:cNvSpPr/>
          <p:nvPr/>
        </p:nvSpPr>
        <p:spPr>
          <a:xfrm>
            <a:off x="3829700" y="1206224"/>
            <a:ext cx="576877" cy="55608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grpSp>
        <p:nvGrpSpPr>
          <p:cNvPr id="8" name="Group 7">
            <a:extLst>
              <a:ext uri="{FF2B5EF4-FFF2-40B4-BE49-F238E27FC236}">
                <a16:creationId xmlns="" xmlns:a16="http://schemas.microsoft.com/office/drawing/2014/main" id="{B416EB32-EB60-914D-93B7-9D30E0A338F1}"/>
              </a:ext>
            </a:extLst>
          </p:cNvPr>
          <p:cNvGrpSpPr/>
          <p:nvPr/>
        </p:nvGrpSpPr>
        <p:grpSpPr>
          <a:xfrm rot="13835909">
            <a:off x="3829468" y="991016"/>
            <a:ext cx="395309" cy="284997"/>
            <a:chOff x="7305676" y="3613321"/>
            <a:chExt cx="562724" cy="527866"/>
          </a:xfrm>
        </p:grpSpPr>
        <p:sp>
          <p:nvSpPr>
            <p:cNvPr id="9" name="Half Frame 8">
              <a:extLst>
                <a:ext uri="{FF2B5EF4-FFF2-40B4-BE49-F238E27FC236}">
                  <a16:creationId xmlns="" xmlns:a16="http://schemas.microsoft.com/office/drawing/2014/main" id="{FCFE017A-1EFC-EF4F-9B3C-74F2994AA1AD}"/>
                </a:ext>
              </a:extLst>
            </p:cNvPr>
            <p:cNvSpPr/>
            <p:nvPr/>
          </p:nvSpPr>
          <p:spPr>
            <a:xfrm>
              <a:off x="7620000" y="3892550"/>
              <a:ext cx="248400" cy="248637"/>
            </a:xfrm>
            <a:prstGeom prst="halfFrame">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Connector 9">
              <a:extLst>
                <a:ext uri="{FF2B5EF4-FFF2-40B4-BE49-F238E27FC236}">
                  <a16:creationId xmlns="" xmlns:a16="http://schemas.microsoft.com/office/drawing/2014/main" id="{B56C0D4B-C395-964E-A0F5-DC85045D200B}"/>
                </a:ext>
              </a:extLst>
            </p:cNvPr>
            <p:cNvCxnSpPr>
              <a:cxnSpLocks/>
            </p:cNvCxnSpPr>
            <p:nvPr/>
          </p:nvCxnSpPr>
          <p:spPr>
            <a:xfrm flipH="1" flipV="1">
              <a:off x="7305676" y="3613321"/>
              <a:ext cx="466724" cy="42862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 xmlns:a16="http://schemas.microsoft.com/office/drawing/2014/main" id="{C72315AE-9C21-D04B-9F24-A37C1E770D78}"/>
              </a:ext>
            </a:extLst>
          </p:cNvPr>
          <p:cNvPicPr>
            <a:picLocks noChangeAspect="1"/>
          </p:cNvPicPr>
          <p:nvPr/>
        </p:nvPicPr>
        <p:blipFill>
          <a:blip r:embed="rId2"/>
          <a:stretch>
            <a:fillRect/>
          </a:stretch>
        </p:blipFill>
        <p:spPr>
          <a:xfrm>
            <a:off x="3526300" y="1524606"/>
            <a:ext cx="342900" cy="342900"/>
          </a:xfrm>
          <a:prstGeom prst="rect">
            <a:avLst/>
          </a:prstGeom>
        </p:spPr>
      </p:pic>
      <p:sp>
        <p:nvSpPr>
          <p:cNvPr id="14" name="Freeform 13">
            <a:extLst>
              <a:ext uri="{FF2B5EF4-FFF2-40B4-BE49-F238E27FC236}">
                <a16:creationId xmlns="" xmlns:a16="http://schemas.microsoft.com/office/drawing/2014/main" id="{127F9BEA-881C-5A4F-8162-78F0B4A3736F}"/>
              </a:ext>
            </a:extLst>
          </p:cNvPr>
          <p:cNvSpPr/>
          <p:nvPr/>
        </p:nvSpPr>
        <p:spPr>
          <a:xfrm flipH="1">
            <a:off x="3684223" y="1133515"/>
            <a:ext cx="387633" cy="480213"/>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 xmlns:a16="http://schemas.microsoft.com/office/drawing/2014/main" id="{FDFD1950-60BC-8A4F-B607-AFF0E30EF6DD}"/>
              </a:ext>
            </a:extLst>
          </p:cNvPr>
          <p:cNvCxnSpPr>
            <a:cxnSpLocks/>
            <a:stCxn id="5" idx="2"/>
            <a:endCxn id="6" idx="5"/>
          </p:cNvCxnSpPr>
          <p:nvPr/>
        </p:nvCxnSpPr>
        <p:spPr>
          <a:xfrm flipH="1">
            <a:off x="4406577" y="1221945"/>
            <a:ext cx="137096" cy="192810"/>
          </a:xfrm>
          <a:prstGeom prst="line">
            <a:avLst/>
          </a:prstGeom>
          <a:ln/>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 xmlns:a16="http://schemas.microsoft.com/office/drawing/2014/main" id="{02B3E1D9-62B4-5D44-9B62-C53ABAA5C9AB}"/>
              </a:ext>
            </a:extLst>
          </p:cNvPr>
          <p:cNvSpPr>
            <a:spLocks noChangeAspect="1"/>
          </p:cNvSpPr>
          <p:nvPr/>
        </p:nvSpPr>
        <p:spPr>
          <a:xfrm>
            <a:off x="1790115" y="446270"/>
            <a:ext cx="4021085" cy="420193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7" name="Rectangle 16">
            <a:extLst>
              <a:ext uri="{FF2B5EF4-FFF2-40B4-BE49-F238E27FC236}">
                <a16:creationId xmlns="" xmlns:a16="http://schemas.microsoft.com/office/drawing/2014/main" id="{094861F4-2033-774F-A3DA-BEB5A498EEAB}"/>
              </a:ext>
            </a:extLst>
          </p:cNvPr>
          <p:cNvSpPr>
            <a:spLocks noChangeAspect="1"/>
          </p:cNvSpPr>
          <p:nvPr/>
        </p:nvSpPr>
        <p:spPr>
          <a:xfrm>
            <a:off x="6393885" y="446270"/>
            <a:ext cx="4021085" cy="420193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2" name="Cube 21">
            <a:extLst>
              <a:ext uri="{FF2B5EF4-FFF2-40B4-BE49-F238E27FC236}">
                <a16:creationId xmlns="" xmlns:a16="http://schemas.microsoft.com/office/drawing/2014/main" id="{57CF1879-539B-9D43-8263-53D771CA517B}"/>
              </a:ext>
            </a:extLst>
          </p:cNvPr>
          <p:cNvSpPr/>
          <p:nvPr/>
        </p:nvSpPr>
        <p:spPr>
          <a:xfrm>
            <a:off x="4430094" y="2300908"/>
            <a:ext cx="713406" cy="631180"/>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t>SGSN</a:t>
            </a:r>
          </a:p>
        </p:txBody>
      </p:sp>
      <p:sp>
        <p:nvSpPr>
          <p:cNvPr id="23" name="Cube 22">
            <a:extLst>
              <a:ext uri="{FF2B5EF4-FFF2-40B4-BE49-F238E27FC236}">
                <a16:creationId xmlns="" xmlns:a16="http://schemas.microsoft.com/office/drawing/2014/main" id="{9581DF24-E7FC-AD4C-8D41-00D0FFAE4AB3}"/>
              </a:ext>
            </a:extLst>
          </p:cNvPr>
          <p:cNvSpPr/>
          <p:nvPr/>
        </p:nvSpPr>
        <p:spPr>
          <a:xfrm>
            <a:off x="5143500" y="3143456"/>
            <a:ext cx="495300" cy="503214"/>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b="1" dirty="0"/>
          </a:p>
        </p:txBody>
      </p:sp>
      <p:sp>
        <p:nvSpPr>
          <p:cNvPr id="24" name="Cube 23">
            <a:extLst>
              <a:ext uri="{FF2B5EF4-FFF2-40B4-BE49-F238E27FC236}">
                <a16:creationId xmlns="" xmlns:a16="http://schemas.microsoft.com/office/drawing/2014/main" id="{D37E696C-300C-454C-B025-AA6A27A6DFC4}"/>
              </a:ext>
            </a:extLst>
          </p:cNvPr>
          <p:cNvSpPr/>
          <p:nvPr/>
        </p:nvSpPr>
        <p:spPr>
          <a:xfrm>
            <a:off x="6552011" y="3154476"/>
            <a:ext cx="495300" cy="503214"/>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b="1" dirty="0"/>
          </a:p>
        </p:txBody>
      </p:sp>
      <p:sp>
        <p:nvSpPr>
          <p:cNvPr id="25" name="Cube 24">
            <a:extLst>
              <a:ext uri="{FF2B5EF4-FFF2-40B4-BE49-F238E27FC236}">
                <a16:creationId xmlns="" xmlns:a16="http://schemas.microsoft.com/office/drawing/2014/main" id="{E20341AF-4C99-BB4F-9E58-A20304813EBF}"/>
              </a:ext>
            </a:extLst>
          </p:cNvPr>
          <p:cNvSpPr/>
          <p:nvPr/>
        </p:nvSpPr>
        <p:spPr>
          <a:xfrm>
            <a:off x="2684188" y="3976700"/>
            <a:ext cx="495300" cy="503214"/>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b="1" dirty="0"/>
          </a:p>
        </p:txBody>
      </p:sp>
      <p:sp>
        <p:nvSpPr>
          <p:cNvPr id="26" name="Cube 25">
            <a:extLst>
              <a:ext uri="{FF2B5EF4-FFF2-40B4-BE49-F238E27FC236}">
                <a16:creationId xmlns="" xmlns:a16="http://schemas.microsoft.com/office/drawing/2014/main" id="{652F64EB-B492-1247-84BB-37F2E047CF48}"/>
              </a:ext>
            </a:extLst>
          </p:cNvPr>
          <p:cNvSpPr/>
          <p:nvPr/>
        </p:nvSpPr>
        <p:spPr>
          <a:xfrm>
            <a:off x="3939314" y="3976700"/>
            <a:ext cx="495300" cy="503214"/>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b="1" dirty="0"/>
          </a:p>
        </p:txBody>
      </p:sp>
      <p:sp>
        <p:nvSpPr>
          <p:cNvPr id="27" name="Cloud 26">
            <a:extLst>
              <a:ext uri="{FF2B5EF4-FFF2-40B4-BE49-F238E27FC236}">
                <a16:creationId xmlns="" xmlns:a16="http://schemas.microsoft.com/office/drawing/2014/main" id="{EC541352-5E26-BE4B-8D00-464E3E0516D8}"/>
              </a:ext>
            </a:extLst>
          </p:cNvPr>
          <p:cNvSpPr/>
          <p:nvPr/>
        </p:nvSpPr>
        <p:spPr>
          <a:xfrm>
            <a:off x="2657899" y="3119661"/>
            <a:ext cx="2011492" cy="783017"/>
          </a:xfrm>
          <a:prstGeom prst="cloud">
            <a:avLst/>
          </a:prstGeom>
          <a:gradFill>
            <a:gsLst>
              <a:gs pos="0">
                <a:srgbClr val="5430AA"/>
              </a:gs>
              <a:gs pos="50000">
                <a:srgbClr val="673BBA"/>
              </a:gs>
              <a:gs pos="100000">
                <a:srgbClr val="673BBA"/>
              </a:gs>
            </a:gsLst>
          </a:gradFill>
          <a:ln>
            <a:solidFill>
              <a:srgbClr val="9900CC"/>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a:t>Intra-PLMN GPRS backbone</a:t>
            </a:r>
          </a:p>
        </p:txBody>
      </p:sp>
      <p:sp>
        <p:nvSpPr>
          <p:cNvPr id="28" name="Cloud 27">
            <a:extLst>
              <a:ext uri="{FF2B5EF4-FFF2-40B4-BE49-F238E27FC236}">
                <a16:creationId xmlns="" xmlns:a16="http://schemas.microsoft.com/office/drawing/2014/main" id="{B013B9EB-CBDF-B04E-9F8A-8ED3754C707D}"/>
              </a:ext>
            </a:extLst>
          </p:cNvPr>
          <p:cNvSpPr/>
          <p:nvPr/>
        </p:nvSpPr>
        <p:spPr>
          <a:xfrm>
            <a:off x="5361473" y="2091374"/>
            <a:ext cx="1539308" cy="751909"/>
          </a:xfrm>
          <a:prstGeom prst="cloud">
            <a:avLst/>
          </a:prstGeom>
          <a:gradFill>
            <a:gsLst>
              <a:gs pos="0">
                <a:srgbClr val="5430AA"/>
              </a:gs>
              <a:gs pos="50000">
                <a:srgbClr val="673BBA"/>
              </a:gs>
              <a:gs pos="100000">
                <a:srgbClr val="673BBA"/>
              </a:gs>
            </a:gsLst>
          </a:gradFill>
          <a:ln>
            <a:solidFill>
              <a:srgbClr val="9900CC"/>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a:t>Inter-PLMN GPRS backbone</a:t>
            </a:r>
          </a:p>
        </p:txBody>
      </p:sp>
      <p:sp>
        <p:nvSpPr>
          <p:cNvPr id="29" name="Cloud 28">
            <a:extLst>
              <a:ext uri="{FF2B5EF4-FFF2-40B4-BE49-F238E27FC236}">
                <a16:creationId xmlns="" xmlns:a16="http://schemas.microsoft.com/office/drawing/2014/main" id="{D069ABE2-FE19-4A44-8F5B-3FA4A77A8A43}"/>
              </a:ext>
            </a:extLst>
          </p:cNvPr>
          <p:cNvSpPr/>
          <p:nvPr/>
        </p:nvSpPr>
        <p:spPr>
          <a:xfrm>
            <a:off x="7631105" y="3118034"/>
            <a:ext cx="2011492" cy="783017"/>
          </a:xfrm>
          <a:prstGeom prst="cloud">
            <a:avLst/>
          </a:prstGeom>
          <a:gradFill>
            <a:gsLst>
              <a:gs pos="0">
                <a:srgbClr val="5430AA"/>
              </a:gs>
              <a:gs pos="50000">
                <a:srgbClr val="673BBA"/>
              </a:gs>
              <a:gs pos="100000">
                <a:srgbClr val="673BBA"/>
              </a:gs>
            </a:gsLst>
          </a:gradFill>
          <a:ln>
            <a:solidFill>
              <a:srgbClr val="9900CC"/>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a:t>Intra-PLMN GPRS backbone</a:t>
            </a:r>
          </a:p>
        </p:txBody>
      </p:sp>
      <p:sp>
        <p:nvSpPr>
          <p:cNvPr id="30" name="Cloud 29">
            <a:extLst>
              <a:ext uri="{FF2B5EF4-FFF2-40B4-BE49-F238E27FC236}">
                <a16:creationId xmlns="" xmlns:a16="http://schemas.microsoft.com/office/drawing/2014/main" id="{456771D9-D427-764E-83F0-5CEBEB781B83}"/>
              </a:ext>
            </a:extLst>
          </p:cNvPr>
          <p:cNvSpPr/>
          <p:nvPr/>
        </p:nvSpPr>
        <p:spPr>
          <a:xfrm>
            <a:off x="5277327" y="4837426"/>
            <a:ext cx="2011492" cy="587262"/>
          </a:xfrm>
          <a:prstGeom prst="cloud">
            <a:avLst/>
          </a:prstGeom>
          <a:solidFill>
            <a:schemeClr val="tx2">
              <a:lumMod val="60000"/>
              <a:lumOff val="40000"/>
            </a:schemeClr>
          </a:solidFill>
          <a:ln>
            <a:solidFill>
              <a:schemeClr val="tx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a:t>Packet Data Networks(PDN)</a:t>
            </a:r>
          </a:p>
        </p:txBody>
      </p:sp>
      <p:sp>
        <p:nvSpPr>
          <p:cNvPr id="31" name="Can 30">
            <a:extLst>
              <a:ext uri="{FF2B5EF4-FFF2-40B4-BE49-F238E27FC236}">
                <a16:creationId xmlns="" xmlns:a16="http://schemas.microsoft.com/office/drawing/2014/main" id="{7D5E6757-4560-1143-9D38-DC956CD5CDA9}"/>
              </a:ext>
            </a:extLst>
          </p:cNvPr>
          <p:cNvSpPr/>
          <p:nvPr/>
        </p:nvSpPr>
        <p:spPr>
          <a:xfrm>
            <a:off x="7787405" y="5109210"/>
            <a:ext cx="838200" cy="39150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router</a:t>
            </a:r>
          </a:p>
        </p:txBody>
      </p:sp>
      <p:sp>
        <p:nvSpPr>
          <p:cNvPr id="42" name="Hexagon 41">
            <a:extLst>
              <a:ext uri="{FF2B5EF4-FFF2-40B4-BE49-F238E27FC236}">
                <a16:creationId xmlns="" xmlns:a16="http://schemas.microsoft.com/office/drawing/2014/main" id="{76373FB7-A121-E045-8674-DEEF4C84E8D0}"/>
              </a:ext>
            </a:extLst>
          </p:cNvPr>
          <p:cNvSpPr/>
          <p:nvPr/>
        </p:nvSpPr>
        <p:spPr>
          <a:xfrm rot="1596775">
            <a:off x="6614563" y="627301"/>
            <a:ext cx="2006344" cy="1662058"/>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3" name="Cube 42">
            <a:extLst>
              <a:ext uri="{FF2B5EF4-FFF2-40B4-BE49-F238E27FC236}">
                <a16:creationId xmlns="" xmlns:a16="http://schemas.microsoft.com/office/drawing/2014/main" id="{781CF17B-D7E0-4549-8B8B-88E9C0BB01AD}"/>
              </a:ext>
            </a:extLst>
          </p:cNvPr>
          <p:cNvSpPr/>
          <p:nvPr/>
        </p:nvSpPr>
        <p:spPr>
          <a:xfrm>
            <a:off x="6790314" y="863323"/>
            <a:ext cx="685800" cy="685800"/>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b="1" dirty="0"/>
              <a:t>BSC</a:t>
            </a:r>
          </a:p>
        </p:txBody>
      </p:sp>
      <p:sp>
        <p:nvSpPr>
          <p:cNvPr id="44" name="Cube 43">
            <a:extLst>
              <a:ext uri="{FF2B5EF4-FFF2-40B4-BE49-F238E27FC236}">
                <a16:creationId xmlns="" xmlns:a16="http://schemas.microsoft.com/office/drawing/2014/main" id="{1824B526-8490-7341-971B-FD368AD13692}"/>
              </a:ext>
            </a:extLst>
          </p:cNvPr>
          <p:cNvSpPr/>
          <p:nvPr/>
        </p:nvSpPr>
        <p:spPr>
          <a:xfrm>
            <a:off x="7650370" y="1206225"/>
            <a:ext cx="621613" cy="55608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grpSp>
        <p:nvGrpSpPr>
          <p:cNvPr id="45" name="Group 44">
            <a:extLst>
              <a:ext uri="{FF2B5EF4-FFF2-40B4-BE49-F238E27FC236}">
                <a16:creationId xmlns="" xmlns:a16="http://schemas.microsoft.com/office/drawing/2014/main" id="{0626853A-0E1E-734C-9936-C0D72B0BD8C8}"/>
              </a:ext>
            </a:extLst>
          </p:cNvPr>
          <p:cNvGrpSpPr/>
          <p:nvPr/>
        </p:nvGrpSpPr>
        <p:grpSpPr>
          <a:xfrm rot="14054619">
            <a:off x="7779454" y="936874"/>
            <a:ext cx="395309" cy="284997"/>
            <a:chOff x="7305676" y="3613321"/>
            <a:chExt cx="562724" cy="527866"/>
          </a:xfrm>
        </p:grpSpPr>
        <p:sp>
          <p:nvSpPr>
            <p:cNvPr id="46" name="Half Frame 45">
              <a:extLst>
                <a:ext uri="{FF2B5EF4-FFF2-40B4-BE49-F238E27FC236}">
                  <a16:creationId xmlns="" xmlns:a16="http://schemas.microsoft.com/office/drawing/2014/main" id="{82689458-A1CE-A84A-8065-1551AA17D694}"/>
                </a:ext>
              </a:extLst>
            </p:cNvPr>
            <p:cNvSpPr/>
            <p:nvPr/>
          </p:nvSpPr>
          <p:spPr>
            <a:xfrm>
              <a:off x="7620000" y="3892550"/>
              <a:ext cx="248400" cy="248637"/>
            </a:xfrm>
            <a:prstGeom prst="halfFrame">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7" name="Straight Connector 46">
              <a:extLst>
                <a:ext uri="{FF2B5EF4-FFF2-40B4-BE49-F238E27FC236}">
                  <a16:creationId xmlns="" xmlns:a16="http://schemas.microsoft.com/office/drawing/2014/main" id="{0ACD5E7F-0056-DA4C-84E0-769FD647D518}"/>
                </a:ext>
              </a:extLst>
            </p:cNvPr>
            <p:cNvCxnSpPr>
              <a:cxnSpLocks/>
            </p:cNvCxnSpPr>
            <p:nvPr/>
          </p:nvCxnSpPr>
          <p:spPr>
            <a:xfrm flipH="1" flipV="1">
              <a:off x="7305676" y="3613321"/>
              <a:ext cx="466724" cy="42862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48" name="Picture 47">
            <a:extLst>
              <a:ext uri="{FF2B5EF4-FFF2-40B4-BE49-F238E27FC236}">
                <a16:creationId xmlns="" xmlns:a16="http://schemas.microsoft.com/office/drawing/2014/main" id="{AF9E9E21-31A3-A846-9789-614F2E018779}"/>
              </a:ext>
            </a:extLst>
          </p:cNvPr>
          <p:cNvPicPr>
            <a:picLocks noChangeAspect="1"/>
          </p:cNvPicPr>
          <p:nvPr/>
        </p:nvPicPr>
        <p:blipFill>
          <a:blip r:embed="rId2"/>
          <a:stretch>
            <a:fillRect/>
          </a:stretch>
        </p:blipFill>
        <p:spPr>
          <a:xfrm>
            <a:off x="8191869" y="1455279"/>
            <a:ext cx="342900" cy="342900"/>
          </a:xfrm>
          <a:prstGeom prst="rect">
            <a:avLst/>
          </a:prstGeom>
        </p:spPr>
      </p:pic>
      <p:sp>
        <p:nvSpPr>
          <p:cNvPr id="49" name="Freeform 48">
            <a:extLst>
              <a:ext uri="{FF2B5EF4-FFF2-40B4-BE49-F238E27FC236}">
                <a16:creationId xmlns="" xmlns:a16="http://schemas.microsoft.com/office/drawing/2014/main" id="{95953434-2243-1E4F-9F85-A09AA272942C}"/>
              </a:ext>
            </a:extLst>
          </p:cNvPr>
          <p:cNvSpPr/>
          <p:nvPr/>
        </p:nvSpPr>
        <p:spPr>
          <a:xfrm rot="6355565" flipH="1">
            <a:off x="8091258" y="991827"/>
            <a:ext cx="387633" cy="480213"/>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 xmlns:a16="http://schemas.microsoft.com/office/drawing/2014/main" id="{05D57FFF-F93B-E540-83B0-DE05DFEE1A2A}"/>
              </a:ext>
            </a:extLst>
          </p:cNvPr>
          <p:cNvCxnSpPr>
            <a:cxnSpLocks/>
            <a:stCxn id="43" idx="5"/>
            <a:endCxn id="44" idx="2"/>
          </p:cNvCxnSpPr>
          <p:nvPr/>
        </p:nvCxnSpPr>
        <p:spPr>
          <a:xfrm>
            <a:off x="7476114" y="1120498"/>
            <a:ext cx="174256" cy="433279"/>
          </a:xfrm>
          <a:prstGeom prst="line">
            <a:avLst/>
          </a:prstGeom>
          <a:ln/>
        </p:spPr>
        <p:style>
          <a:lnRef idx="2">
            <a:schemeClr val="dk1"/>
          </a:lnRef>
          <a:fillRef idx="0">
            <a:schemeClr val="dk1"/>
          </a:fillRef>
          <a:effectRef idx="1">
            <a:schemeClr val="dk1"/>
          </a:effectRef>
          <a:fontRef idx="minor">
            <a:schemeClr val="tx1"/>
          </a:fontRef>
        </p:style>
      </p:cxnSp>
      <p:sp>
        <p:nvSpPr>
          <p:cNvPr id="51" name="Cube 50">
            <a:extLst>
              <a:ext uri="{FF2B5EF4-FFF2-40B4-BE49-F238E27FC236}">
                <a16:creationId xmlns="" xmlns:a16="http://schemas.microsoft.com/office/drawing/2014/main" id="{00028910-8C37-B644-B1BF-D05ADD970B2D}"/>
              </a:ext>
            </a:extLst>
          </p:cNvPr>
          <p:cNvSpPr/>
          <p:nvPr/>
        </p:nvSpPr>
        <p:spPr>
          <a:xfrm>
            <a:off x="8316294" y="2300909"/>
            <a:ext cx="713406" cy="631180"/>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t>SGSN</a:t>
            </a:r>
          </a:p>
        </p:txBody>
      </p:sp>
      <p:pic>
        <p:nvPicPr>
          <p:cNvPr id="58" name="Picture 57">
            <a:extLst>
              <a:ext uri="{FF2B5EF4-FFF2-40B4-BE49-F238E27FC236}">
                <a16:creationId xmlns="" xmlns:a16="http://schemas.microsoft.com/office/drawing/2014/main" id="{130CD8A6-20DA-FB4E-9C68-8C7E5CCB4F25}"/>
              </a:ext>
            </a:extLst>
          </p:cNvPr>
          <p:cNvPicPr>
            <a:picLocks noChangeAspect="1"/>
          </p:cNvPicPr>
          <p:nvPr/>
        </p:nvPicPr>
        <p:blipFill>
          <a:blip r:embed="rId3"/>
          <a:stretch>
            <a:fillRect/>
          </a:stretch>
        </p:blipFill>
        <p:spPr>
          <a:xfrm>
            <a:off x="8342119" y="701559"/>
            <a:ext cx="613038" cy="611505"/>
          </a:xfrm>
          <a:prstGeom prst="rect">
            <a:avLst/>
          </a:prstGeom>
          <a:scene3d>
            <a:camera prst="orthographicFront">
              <a:rot lat="0" lon="10799978" rev="0"/>
            </a:camera>
            <a:lightRig rig="threePt" dir="t"/>
          </a:scene3d>
        </p:spPr>
      </p:pic>
      <p:pic>
        <p:nvPicPr>
          <p:cNvPr id="59" name="Picture 58">
            <a:extLst>
              <a:ext uri="{FF2B5EF4-FFF2-40B4-BE49-F238E27FC236}">
                <a16:creationId xmlns="" xmlns:a16="http://schemas.microsoft.com/office/drawing/2014/main" id="{F3E82D82-0D5D-3949-A08E-61AE443D8A20}"/>
              </a:ext>
            </a:extLst>
          </p:cNvPr>
          <p:cNvPicPr>
            <a:picLocks noChangeAspect="1"/>
          </p:cNvPicPr>
          <p:nvPr/>
        </p:nvPicPr>
        <p:blipFill>
          <a:blip r:embed="rId4"/>
          <a:stretch>
            <a:fillRect/>
          </a:stretch>
        </p:blipFill>
        <p:spPr>
          <a:xfrm>
            <a:off x="9958807" y="5060317"/>
            <a:ext cx="489293" cy="489293"/>
          </a:xfrm>
          <a:prstGeom prst="rect">
            <a:avLst/>
          </a:prstGeom>
        </p:spPr>
      </p:pic>
      <p:pic>
        <p:nvPicPr>
          <p:cNvPr id="60" name="Picture 59">
            <a:extLst>
              <a:ext uri="{FF2B5EF4-FFF2-40B4-BE49-F238E27FC236}">
                <a16:creationId xmlns="" xmlns:a16="http://schemas.microsoft.com/office/drawing/2014/main" id="{947B02A0-EC7A-D441-8540-DE25A7E54FE5}"/>
              </a:ext>
            </a:extLst>
          </p:cNvPr>
          <p:cNvPicPr>
            <a:picLocks noChangeAspect="1"/>
          </p:cNvPicPr>
          <p:nvPr/>
        </p:nvPicPr>
        <p:blipFill>
          <a:blip r:embed="rId3"/>
          <a:stretch>
            <a:fillRect/>
          </a:stretch>
        </p:blipFill>
        <p:spPr>
          <a:xfrm>
            <a:off x="3179488" y="802446"/>
            <a:ext cx="613038" cy="611505"/>
          </a:xfrm>
          <a:prstGeom prst="rect">
            <a:avLst/>
          </a:prstGeom>
          <a:scene3d>
            <a:camera prst="orthographicFront">
              <a:rot lat="6" lon="21599951" rev="21599925"/>
            </a:camera>
            <a:lightRig rig="threePt" dir="t"/>
          </a:scene3d>
        </p:spPr>
      </p:pic>
      <p:sp>
        <p:nvSpPr>
          <p:cNvPr id="3" name="TextBox 2">
            <a:extLst>
              <a:ext uri="{FF2B5EF4-FFF2-40B4-BE49-F238E27FC236}">
                <a16:creationId xmlns="" xmlns:a16="http://schemas.microsoft.com/office/drawing/2014/main" id="{62316E5E-76B6-CA41-9087-F7878DE35158}"/>
              </a:ext>
            </a:extLst>
          </p:cNvPr>
          <p:cNvSpPr txBox="1"/>
          <p:nvPr/>
        </p:nvSpPr>
        <p:spPr>
          <a:xfrm>
            <a:off x="2083091" y="4165314"/>
            <a:ext cx="685800" cy="307777"/>
          </a:xfrm>
          <a:prstGeom prst="rect">
            <a:avLst/>
          </a:prstGeom>
          <a:noFill/>
        </p:spPr>
        <p:txBody>
          <a:bodyPr wrap="square" rtlCol="0">
            <a:spAutoFit/>
          </a:bodyPr>
          <a:lstStyle/>
          <a:p>
            <a:pPr algn="ctr"/>
            <a:r>
              <a:rPr lang="en-US" sz="1400" b="1" dirty="0"/>
              <a:t>SGSN</a:t>
            </a:r>
            <a:endParaRPr lang="en-US" b="1" dirty="0"/>
          </a:p>
        </p:txBody>
      </p:sp>
      <p:sp>
        <p:nvSpPr>
          <p:cNvPr id="39" name="TextBox 38">
            <a:extLst>
              <a:ext uri="{FF2B5EF4-FFF2-40B4-BE49-F238E27FC236}">
                <a16:creationId xmlns="" xmlns:a16="http://schemas.microsoft.com/office/drawing/2014/main" id="{D7C8EE60-9DDA-2345-8C46-0ABE880D036C}"/>
              </a:ext>
            </a:extLst>
          </p:cNvPr>
          <p:cNvSpPr txBox="1"/>
          <p:nvPr/>
        </p:nvSpPr>
        <p:spPr>
          <a:xfrm>
            <a:off x="9317970" y="4080592"/>
            <a:ext cx="685800" cy="307777"/>
          </a:xfrm>
          <a:prstGeom prst="rect">
            <a:avLst/>
          </a:prstGeom>
          <a:noFill/>
        </p:spPr>
        <p:txBody>
          <a:bodyPr wrap="square" rtlCol="0">
            <a:spAutoFit/>
          </a:bodyPr>
          <a:lstStyle/>
          <a:p>
            <a:pPr algn="ctr"/>
            <a:r>
              <a:rPr lang="en-US" sz="1400" b="1" dirty="0"/>
              <a:t>GGSN</a:t>
            </a:r>
            <a:endParaRPr lang="en-US" b="1" dirty="0"/>
          </a:p>
        </p:txBody>
      </p:sp>
      <p:sp>
        <p:nvSpPr>
          <p:cNvPr id="40" name="TextBox 39">
            <a:extLst>
              <a:ext uri="{FF2B5EF4-FFF2-40B4-BE49-F238E27FC236}">
                <a16:creationId xmlns="" xmlns:a16="http://schemas.microsoft.com/office/drawing/2014/main" id="{8A79E42E-BA79-0343-9614-68E7F28AB916}"/>
              </a:ext>
            </a:extLst>
          </p:cNvPr>
          <p:cNvSpPr txBox="1"/>
          <p:nvPr/>
        </p:nvSpPr>
        <p:spPr>
          <a:xfrm>
            <a:off x="4383057" y="4118162"/>
            <a:ext cx="685800" cy="307777"/>
          </a:xfrm>
          <a:prstGeom prst="rect">
            <a:avLst/>
          </a:prstGeom>
          <a:noFill/>
        </p:spPr>
        <p:txBody>
          <a:bodyPr wrap="square" rtlCol="0">
            <a:spAutoFit/>
          </a:bodyPr>
          <a:lstStyle/>
          <a:p>
            <a:pPr algn="ctr"/>
            <a:r>
              <a:rPr lang="en-US" sz="1400" b="1" dirty="0"/>
              <a:t>GGSN</a:t>
            </a:r>
            <a:endParaRPr lang="en-US" b="1" dirty="0"/>
          </a:p>
        </p:txBody>
      </p:sp>
      <p:sp>
        <p:nvSpPr>
          <p:cNvPr id="41" name="TextBox 40">
            <a:extLst>
              <a:ext uri="{FF2B5EF4-FFF2-40B4-BE49-F238E27FC236}">
                <a16:creationId xmlns="" xmlns:a16="http://schemas.microsoft.com/office/drawing/2014/main" id="{936AA0EB-DF32-1F47-B112-1A190D8D7FC5}"/>
              </a:ext>
            </a:extLst>
          </p:cNvPr>
          <p:cNvSpPr txBox="1"/>
          <p:nvPr/>
        </p:nvSpPr>
        <p:spPr>
          <a:xfrm>
            <a:off x="8886893" y="4654488"/>
            <a:ext cx="685800" cy="307777"/>
          </a:xfrm>
          <a:prstGeom prst="rect">
            <a:avLst/>
          </a:prstGeom>
          <a:noFill/>
        </p:spPr>
        <p:txBody>
          <a:bodyPr wrap="square" rtlCol="0">
            <a:spAutoFit/>
          </a:bodyPr>
          <a:lstStyle/>
          <a:p>
            <a:pPr algn="ctr"/>
            <a:r>
              <a:rPr lang="en-US" sz="1400" b="1" dirty="0"/>
              <a:t>LAN</a:t>
            </a:r>
            <a:endParaRPr lang="en-US" b="1" dirty="0"/>
          </a:p>
        </p:txBody>
      </p:sp>
      <p:sp>
        <p:nvSpPr>
          <p:cNvPr id="52" name="TextBox 51">
            <a:extLst>
              <a:ext uri="{FF2B5EF4-FFF2-40B4-BE49-F238E27FC236}">
                <a16:creationId xmlns="" xmlns:a16="http://schemas.microsoft.com/office/drawing/2014/main" id="{6E7CAC0C-C525-0346-ACE2-4B7C7D249A45}"/>
              </a:ext>
            </a:extLst>
          </p:cNvPr>
          <p:cNvSpPr txBox="1"/>
          <p:nvPr/>
        </p:nvSpPr>
        <p:spPr>
          <a:xfrm>
            <a:off x="9483659" y="4713998"/>
            <a:ext cx="1209607" cy="307777"/>
          </a:xfrm>
          <a:prstGeom prst="rect">
            <a:avLst/>
          </a:prstGeom>
          <a:noFill/>
        </p:spPr>
        <p:txBody>
          <a:bodyPr wrap="square" rtlCol="0">
            <a:spAutoFit/>
          </a:bodyPr>
          <a:lstStyle/>
          <a:p>
            <a:pPr algn="ctr"/>
            <a:r>
              <a:rPr lang="en-US" sz="1400" b="1" dirty="0"/>
              <a:t>Origin Server</a:t>
            </a:r>
            <a:endParaRPr lang="en-US" b="1" dirty="0"/>
          </a:p>
        </p:txBody>
      </p:sp>
      <p:sp>
        <p:nvSpPr>
          <p:cNvPr id="53" name="TextBox 52">
            <a:extLst>
              <a:ext uri="{FF2B5EF4-FFF2-40B4-BE49-F238E27FC236}">
                <a16:creationId xmlns="" xmlns:a16="http://schemas.microsoft.com/office/drawing/2014/main" id="{867AAE09-9F6E-BB4E-9D11-575EC37F4885}"/>
              </a:ext>
            </a:extLst>
          </p:cNvPr>
          <p:cNvSpPr txBox="1"/>
          <p:nvPr/>
        </p:nvSpPr>
        <p:spPr>
          <a:xfrm>
            <a:off x="4955634" y="3597597"/>
            <a:ext cx="846438" cy="523220"/>
          </a:xfrm>
          <a:prstGeom prst="rect">
            <a:avLst/>
          </a:prstGeom>
          <a:noFill/>
        </p:spPr>
        <p:txBody>
          <a:bodyPr wrap="square" rtlCol="0">
            <a:spAutoFit/>
          </a:bodyPr>
          <a:lstStyle/>
          <a:p>
            <a:pPr algn="ctr"/>
            <a:r>
              <a:rPr lang="en-US" sz="1400" b="1" dirty="0"/>
              <a:t>Router Gateway</a:t>
            </a:r>
            <a:endParaRPr lang="en-US" b="1" dirty="0"/>
          </a:p>
        </p:txBody>
      </p:sp>
      <p:sp>
        <p:nvSpPr>
          <p:cNvPr id="54" name="TextBox 53">
            <a:extLst>
              <a:ext uri="{FF2B5EF4-FFF2-40B4-BE49-F238E27FC236}">
                <a16:creationId xmlns="" xmlns:a16="http://schemas.microsoft.com/office/drawing/2014/main" id="{14E8AED1-98CE-0E4C-8697-A7255592E15E}"/>
              </a:ext>
            </a:extLst>
          </p:cNvPr>
          <p:cNvSpPr txBox="1"/>
          <p:nvPr/>
        </p:nvSpPr>
        <p:spPr>
          <a:xfrm>
            <a:off x="6376442" y="3639440"/>
            <a:ext cx="846438" cy="523220"/>
          </a:xfrm>
          <a:prstGeom prst="rect">
            <a:avLst/>
          </a:prstGeom>
          <a:noFill/>
        </p:spPr>
        <p:txBody>
          <a:bodyPr wrap="square" rtlCol="0">
            <a:spAutoFit/>
          </a:bodyPr>
          <a:lstStyle/>
          <a:p>
            <a:pPr algn="ctr"/>
            <a:r>
              <a:rPr lang="en-US" sz="1400" b="1" dirty="0"/>
              <a:t>Router Gateway</a:t>
            </a:r>
            <a:endParaRPr lang="en-US" b="1" dirty="0"/>
          </a:p>
        </p:txBody>
      </p:sp>
      <p:sp>
        <p:nvSpPr>
          <p:cNvPr id="55" name="Cube 54">
            <a:extLst>
              <a:ext uri="{FF2B5EF4-FFF2-40B4-BE49-F238E27FC236}">
                <a16:creationId xmlns="" xmlns:a16="http://schemas.microsoft.com/office/drawing/2014/main" id="{45C6E4BD-C170-6445-9B26-C3AED9BD0022}"/>
              </a:ext>
            </a:extLst>
          </p:cNvPr>
          <p:cNvSpPr/>
          <p:nvPr/>
        </p:nvSpPr>
        <p:spPr>
          <a:xfrm>
            <a:off x="8886893" y="3943237"/>
            <a:ext cx="495300" cy="503214"/>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b="1" dirty="0"/>
          </a:p>
        </p:txBody>
      </p:sp>
      <p:cxnSp>
        <p:nvCxnSpPr>
          <p:cNvPr id="18" name="Straight Connector 17">
            <a:extLst>
              <a:ext uri="{FF2B5EF4-FFF2-40B4-BE49-F238E27FC236}">
                <a16:creationId xmlns="" xmlns:a16="http://schemas.microsoft.com/office/drawing/2014/main" id="{C6E03FC1-9064-6148-BA4E-E53150EA6F38}"/>
              </a:ext>
            </a:extLst>
          </p:cNvPr>
          <p:cNvCxnSpPr>
            <a:cxnSpLocks/>
            <a:stCxn id="5" idx="3"/>
            <a:endCxn id="22" idx="1"/>
          </p:cNvCxnSpPr>
          <p:nvPr/>
        </p:nvCxnSpPr>
        <p:spPr>
          <a:xfrm flipH="1">
            <a:off x="4707900" y="1479121"/>
            <a:ext cx="92948" cy="9795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7EB2A3AE-97D9-BC48-AD0E-68C617845426}"/>
              </a:ext>
            </a:extLst>
          </p:cNvPr>
          <p:cNvCxnSpPr>
            <a:cxnSpLocks/>
            <a:stCxn id="22" idx="2"/>
          </p:cNvCxnSpPr>
          <p:nvPr/>
        </p:nvCxnSpPr>
        <p:spPr>
          <a:xfrm flipH="1">
            <a:off x="4122536" y="2695396"/>
            <a:ext cx="307559" cy="4590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DA27DD3E-ED5B-5F45-AA1A-21959CE9B346}"/>
              </a:ext>
            </a:extLst>
          </p:cNvPr>
          <p:cNvCxnSpPr>
            <a:cxnSpLocks/>
            <a:stCxn id="22" idx="3"/>
          </p:cNvCxnSpPr>
          <p:nvPr/>
        </p:nvCxnSpPr>
        <p:spPr>
          <a:xfrm flipH="1">
            <a:off x="4447536" y="2932089"/>
            <a:ext cx="260364" cy="2964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 xmlns:a16="http://schemas.microsoft.com/office/drawing/2014/main" id="{4144501C-8D30-9A4F-8682-2DF48BEB7B4C}"/>
              </a:ext>
            </a:extLst>
          </p:cNvPr>
          <p:cNvCxnSpPr>
            <a:cxnSpLocks/>
            <a:endCxn id="25" idx="0"/>
          </p:cNvCxnSpPr>
          <p:nvPr/>
        </p:nvCxnSpPr>
        <p:spPr>
          <a:xfrm flipH="1">
            <a:off x="2993752" y="3828986"/>
            <a:ext cx="110333" cy="1477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 xmlns:a16="http://schemas.microsoft.com/office/drawing/2014/main" id="{B49C79F3-CA89-374D-9213-D2F30193681E}"/>
              </a:ext>
            </a:extLst>
          </p:cNvPr>
          <p:cNvCxnSpPr>
            <a:cxnSpLocks/>
          </p:cNvCxnSpPr>
          <p:nvPr/>
        </p:nvCxnSpPr>
        <p:spPr>
          <a:xfrm flipH="1">
            <a:off x="4135454" y="3800838"/>
            <a:ext cx="5071" cy="18810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 xmlns:a16="http://schemas.microsoft.com/office/drawing/2014/main" id="{2EF3EE16-CE09-1A40-A849-E6B0D6824842}"/>
              </a:ext>
            </a:extLst>
          </p:cNvPr>
          <p:cNvCxnSpPr>
            <a:cxnSpLocks/>
            <a:stCxn id="26" idx="3"/>
            <a:endCxn id="30" idx="2"/>
          </p:cNvCxnSpPr>
          <p:nvPr/>
        </p:nvCxnSpPr>
        <p:spPr>
          <a:xfrm>
            <a:off x="4125052" y="4479915"/>
            <a:ext cx="1158514" cy="65114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 xmlns:a16="http://schemas.microsoft.com/office/drawing/2014/main" id="{84950851-9D4F-CB4F-82A9-213A904D1571}"/>
              </a:ext>
            </a:extLst>
          </p:cNvPr>
          <p:cNvCxnSpPr>
            <a:cxnSpLocks/>
            <a:stCxn id="55" idx="2"/>
            <a:endCxn id="30" idx="0"/>
          </p:cNvCxnSpPr>
          <p:nvPr/>
        </p:nvCxnSpPr>
        <p:spPr>
          <a:xfrm flipH="1">
            <a:off x="7287143" y="4256757"/>
            <a:ext cx="1599750" cy="8743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 xmlns:a16="http://schemas.microsoft.com/office/drawing/2014/main" id="{F7ABE8A0-1717-B041-ADF6-169A37B99C30}"/>
              </a:ext>
            </a:extLst>
          </p:cNvPr>
          <p:cNvCxnSpPr>
            <a:cxnSpLocks/>
            <a:stCxn id="31" idx="2"/>
            <a:endCxn id="30" idx="0"/>
          </p:cNvCxnSpPr>
          <p:nvPr/>
        </p:nvCxnSpPr>
        <p:spPr>
          <a:xfrm flipH="1" flipV="1">
            <a:off x="7287143" y="5131058"/>
            <a:ext cx="500262" cy="1739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 xmlns:a16="http://schemas.microsoft.com/office/drawing/2014/main" id="{C0F04C33-FCB5-9E4A-99B7-636FF6BA9A4C}"/>
              </a:ext>
            </a:extLst>
          </p:cNvPr>
          <p:cNvCxnSpPr>
            <a:cxnSpLocks/>
            <a:endCxn id="31" idx="4"/>
          </p:cNvCxnSpPr>
          <p:nvPr/>
        </p:nvCxnSpPr>
        <p:spPr>
          <a:xfrm flipH="1" flipV="1">
            <a:off x="8625605" y="5304965"/>
            <a:ext cx="1462856" cy="1092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 xmlns:a16="http://schemas.microsoft.com/office/drawing/2014/main" id="{D2F2DBE8-E099-4C41-B0D9-ED8243C08828}"/>
              </a:ext>
            </a:extLst>
          </p:cNvPr>
          <p:cNvCxnSpPr>
            <a:cxnSpLocks/>
          </p:cNvCxnSpPr>
          <p:nvPr/>
        </p:nvCxnSpPr>
        <p:spPr>
          <a:xfrm>
            <a:off x="9220200" y="4901594"/>
            <a:ext cx="0" cy="63283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 xmlns:a16="http://schemas.microsoft.com/office/drawing/2014/main" id="{CA06532C-C133-154C-970B-003DF7A7BE29}"/>
              </a:ext>
            </a:extLst>
          </p:cNvPr>
          <p:cNvCxnSpPr>
            <a:cxnSpLocks/>
            <a:stCxn id="23" idx="2"/>
          </p:cNvCxnSpPr>
          <p:nvPr/>
        </p:nvCxnSpPr>
        <p:spPr>
          <a:xfrm flipH="1" flipV="1">
            <a:off x="4599936" y="3344412"/>
            <a:ext cx="543564" cy="1125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 xmlns:a16="http://schemas.microsoft.com/office/drawing/2014/main" id="{F31B83A0-A445-EF4C-9977-7CF6FEDD488F}"/>
              </a:ext>
            </a:extLst>
          </p:cNvPr>
          <p:cNvCxnSpPr>
            <a:cxnSpLocks/>
            <a:endCxn id="23" idx="0"/>
          </p:cNvCxnSpPr>
          <p:nvPr/>
        </p:nvCxnSpPr>
        <p:spPr>
          <a:xfrm flipH="1">
            <a:off x="5453063" y="2766140"/>
            <a:ext cx="273124" cy="3773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 xmlns:a16="http://schemas.microsoft.com/office/drawing/2014/main" id="{A19052C7-1A6C-6349-9C34-B8DB56B5FAAA}"/>
              </a:ext>
            </a:extLst>
          </p:cNvPr>
          <p:cNvCxnSpPr>
            <a:cxnSpLocks/>
            <a:endCxn id="24" idx="0"/>
          </p:cNvCxnSpPr>
          <p:nvPr/>
        </p:nvCxnSpPr>
        <p:spPr>
          <a:xfrm>
            <a:off x="6630312" y="2786024"/>
            <a:ext cx="231263" cy="3684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 xmlns:a16="http://schemas.microsoft.com/office/drawing/2014/main" id="{379E4B48-00B0-2C43-8FF8-FFEABA3C7EC6}"/>
              </a:ext>
            </a:extLst>
          </p:cNvPr>
          <p:cNvCxnSpPr>
            <a:cxnSpLocks/>
            <a:stCxn id="29" idx="2"/>
            <a:endCxn id="24" idx="5"/>
          </p:cNvCxnSpPr>
          <p:nvPr/>
        </p:nvCxnSpPr>
        <p:spPr>
          <a:xfrm flipH="1" flipV="1">
            <a:off x="7047312" y="3344172"/>
            <a:ext cx="590033" cy="16537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 xmlns:a16="http://schemas.microsoft.com/office/drawing/2014/main" id="{23D04CFC-6A8F-964F-81F4-2F5E4F1F7EEB}"/>
              </a:ext>
            </a:extLst>
          </p:cNvPr>
          <p:cNvCxnSpPr>
            <a:cxnSpLocks/>
            <a:stCxn id="55" idx="0"/>
          </p:cNvCxnSpPr>
          <p:nvPr/>
        </p:nvCxnSpPr>
        <p:spPr>
          <a:xfrm flipH="1" flipV="1">
            <a:off x="8958604" y="3788193"/>
            <a:ext cx="237852" cy="1550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 xmlns:a16="http://schemas.microsoft.com/office/drawing/2014/main" id="{D42A04E7-01F2-C948-80A7-FCC74313ED19}"/>
              </a:ext>
            </a:extLst>
          </p:cNvPr>
          <p:cNvCxnSpPr>
            <a:cxnSpLocks/>
            <a:stCxn id="29" idx="3"/>
            <a:endCxn id="51" idx="3"/>
          </p:cNvCxnSpPr>
          <p:nvPr/>
        </p:nvCxnSpPr>
        <p:spPr>
          <a:xfrm flipH="1" flipV="1">
            <a:off x="8594101" y="2932089"/>
            <a:ext cx="42751" cy="23071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 xmlns:a16="http://schemas.microsoft.com/office/drawing/2014/main" id="{1BDB2932-4BF5-D74A-AD81-A49A7CBC7FC7}"/>
              </a:ext>
            </a:extLst>
          </p:cNvPr>
          <p:cNvCxnSpPr>
            <a:cxnSpLocks/>
            <a:stCxn id="43" idx="3"/>
            <a:endCxn id="51" idx="2"/>
          </p:cNvCxnSpPr>
          <p:nvPr/>
        </p:nvCxnSpPr>
        <p:spPr>
          <a:xfrm>
            <a:off x="7047490" y="1549123"/>
            <a:ext cx="1268805" cy="114627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6" name="Picture 105">
            <a:extLst>
              <a:ext uri="{FF2B5EF4-FFF2-40B4-BE49-F238E27FC236}">
                <a16:creationId xmlns="" xmlns:a16="http://schemas.microsoft.com/office/drawing/2014/main" id="{F8F24032-0CA2-5648-9253-B88486865E95}"/>
              </a:ext>
            </a:extLst>
          </p:cNvPr>
          <p:cNvPicPr>
            <a:picLocks noChangeAspect="1"/>
          </p:cNvPicPr>
          <p:nvPr/>
        </p:nvPicPr>
        <p:blipFill>
          <a:blip r:embed="rId5"/>
          <a:stretch>
            <a:fillRect/>
          </a:stretch>
        </p:blipFill>
        <p:spPr>
          <a:xfrm>
            <a:off x="3311489" y="876962"/>
            <a:ext cx="291890" cy="291890"/>
          </a:xfrm>
          <a:prstGeom prst="rect">
            <a:avLst/>
          </a:prstGeom>
        </p:spPr>
      </p:pic>
      <p:sp>
        <p:nvSpPr>
          <p:cNvPr id="112" name="Freeform 111">
            <a:extLst>
              <a:ext uri="{FF2B5EF4-FFF2-40B4-BE49-F238E27FC236}">
                <a16:creationId xmlns="" xmlns:a16="http://schemas.microsoft.com/office/drawing/2014/main" id="{36AEF1DA-4C8A-B14D-9914-16D1B5002FDD}"/>
              </a:ext>
            </a:extLst>
          </p:cNvPr>
          <p:cNvSpPr/>
          <p:nvPr/>
        </p:nvSpPr>
        <p:spPr>
          <a:xfrm>
            <a:off x="3564836" y="1192696"/>
            <a:ext cx="6480313" cy="4320208"/>
          </a:xfrm>
          <a:custGeom>
            <a:avLst/>
            <a:gdLst>
              <a:gd name="connsiteX0" fmla="*/ 0 w 6480313"/>
              <a:gd name="connsiteY0" fmla="*/ 291547 h 4320208"/>
              <a:gd name="connsiteX1" fmla="*/ 39756 w 6480313"/>
              <a:gd name="connsiteY1" fmla="*/ 304800 h 4320208"/>
              <a:gd name="connsiteX2" fmla="*/ 490330 w 6480313"/>
              <a:gd name="connsiteY2" fmla="*/ 304800 h 4320208"/>
              <a:gd name="connsiteX3" fmla="*/ 569843 w 6480313"/>
              <a:gd name="connsiteY3" fmla="*/ 265043 h 4320208"/>
              <a:gd name="connsiteX4" fmla="*/ 622852 w 6480313"/>
              <a:gd name="connsiteY4" fmla="*/ 212034 h 4320208"/>
              <a:gd name="connsiteX5" fmla="*/ 702365 w 6480313"/>
              <a:gd name="connsiteY5" fmla="*/ 159026 h 4320208"/>
              <a:gd name="connsiteX6" fmla="*/ 742122 w 6480313"/>
              <a:gd name="connsiteY6" fmla="*/ 132521 h 4320208"/>
              <a:gd name="connsiteX7" fmla="*/ 821635 w 6480313"/>
              <a:gd name="connsiteY7" fmla="*/ 92765 h 4320208"/>
              <a:gd name="connsiteX8" fmla="*/ 901148 w 6480313"/>
              <a:gd name="connsiteY8" fmla="*/ 66261 h 4320208"/>
              <a:gd name="connsiteX9" fmla="*/ 940904 w 6480313"/>
              <a:gd name="connsiteY9" fmla="*/ 53008 h 4320208"/>
              <a:gd name="connsiteX10" fmla="*/ 980661 w 6480313"/>
              <a:gd name="connsiteY10" fmla="*/ 39756 h 4320208"/>
              <a:gd name="connsiteX11" fmla="*/ 1020417 w 6480313"/>
              <a:gd name="connsiteY11" fmla="*/ 26504 h 4320208"/>
              <a:gd name="connsiteX12" fmla="*/ 1179443 w 6480313"/>
              <a:gd name="connsiteY12" fmla="*/ 0 h 4320208"/>
              <a:gd name="connsiteX13" fmla="*/ 1391478 w 6480313"/>
              <a:gd name="connsiteY13" fmla="*/ 13252 h 4320208"/>
              <a:gd name="connsiteX14" fmla="*/ 1417982 w 6480313"/>
              <a:gd name="connsiteY14" fmla="*/ 53008 h 4320208"/>
              <a:gd name="connsiteX15" fmla="*/ 1444487 w 6480313"/>
              <a:gd name="connsiteY15" fmla="*/ 132521 h 4320208"/>
              <a:gd name="connsiteX16" fmla="*/ 1431235 w 6480313"/>
              <a:gd name="connsiteY16" fmla="*/ 424069 h 4320208"/>
              <a:gd name="connsiteX17" fmla="*/ 1417982 w 6480313"/>
              <a:gd name="connsiteY17" fmla="*/ 477078 h 4320208"/>
              <a:gd name="connsiteX18" fmla="*/ 1391478 w 6480313"/>
              <a:gd name="connsiteY18" fmla="*/ 622852 h 4320208"/>
              <a:gd name="connsiteX19" fmla="*/ 1378226 w 6480313"/>
              <a:gd name="connsiteY19" fmla="*/ 689113 h 4320208"/>
              <a:gd name="connsiteX20" fmla="*/ 1338469 w 6480313"/>
              <a:gd name="connsiteY20" fmla="*/ 808382 h 4320208"/>
              <a:gd name="connsiteX21" fmla="*/ 1325217 w 6480313"/>
              <a:gd name="connsiteY21" fmla="*/ 848139 h 4320208"/>
              <a:gd name="connsiteX22" fmla="*/ 1311965 w 6480313"/>
              <a:gd name="connsiteY22" fmla="*/ 887895 h 4320208"/>
              <a:gd name="connsiteX23" fmla="*/ 1285461 w 6480313"/>
              <a:gd name="connsiteY23" fmla="*/ 1073426 h 4320208"/>
              <a:gd name="connsiteX24" fmla="*/ 1258956 w 6480313"/>
              <a:gd name="connsiteY24" fmla="*/ 1285461 h 4320208"/>
              <a:gd name="connsiteX25" fmla="*/ 1232452 w 6480313"/>
              <a:gd name="connsiteY25" fmla="*/ 1417982 h 4320208"/>
              <a:gd name="connsiteX26" fmla="*/ 1205948 w 6480313"/>
              <a:gd name="connsiteY26" fmla="*/ 1444487 h 4320208"/>
              <a:gd name="connsiteX27" fmla="*/ 1152939 w 6480313"/>
              <a:gd name="connsiteY27" fmla="*/ 1524000 h 4320208"/>
              <a:gd name="connsiteX28" fmla="*/ 1099930 w 6480313"/>
              <a:gd name="connsiteY28" fmla="*/ 1590261 h 4320208"/>
              <a:gd name="connsiteX29" fmla="*/ 1060174 w 6480313"/>
              <a:gd name="connsiteY29" fmla="*/ 1669774 h 4320208"/>
              <a:gd name="connsiteX30" fmla="*/ 993913 w 6480313"/>
              <a:gd name="connsiteY30" fmla="*/ 1736034 h 4320208"/>
              <a:gd name="connsiteX31" fmla="*/ 940904 w 6480313"/>
              <a:gd name="connsiteY31" fmla="*/ 1815547 h 4320208"/>
              <a:gd name="connsiteX32" fmla="*/ 914400 w 6480313"/>
              <a:gd name="connsiteY32" fmla="*/ 1842052 h 4320208"/>
              <a:gd name="connsiteX33" fmla="*/ 887895 w 6480313"/>
              <a:gd name="connsiteY33" fmla="*/ 1881808 h 4320208"/>
              <a:gd name="connsiteX34" fmla="*/ 821635 w 6480313"/>
              <a:gd name="connsiteY34" fmla="*/ 1948069 h 4320208"/>
              <a:gd name="connsiteX35" fmla="*/ 795130 w 6480313"/>
              <a:gd name="connsiteY35" fmla="*/ 1974574 h 4320208"/>
              <a:gd name="connsiteX36" fmla="*/ 715617 w 6480313"/>
              <a:gd name="connsiteY36" fmla="*/ 2080591 h 4320208"/>
              <a:gd name="connsiteX37" fmla="*/ 675861 w 6480313"/>
              <a:gd name="connsiteY37" fmla="*/ 2146852 h 4320208"/>
              <a:gd name="connsiteX38" fmla="*/ 662608 w 6480313"/>
              <a:gd name="connsiteY38" fmla="*/ 2186608 h 4320208"/>
              <a:gd name="connsiteX39" fmla="*/ 636104 w 6480313"/>
              <a:gd name="connsiteY39" fmla="*/ 2213113 h 4320208"/>
              <a:gd name="connsiteX40" fmla="*/ 609600 w 6480313"/>
              <a:gd name="connsiteY40" fmla="*/ 2252869 h 4320208"/>
              <a:gd name="connsiteX41" fmla="*/ 583095 w 6480313"/>
              <a:gd name="connsiteY41" fmla="*/ 2279374 h 4320208"/>
              <a:gd name="connsiteX42" fmla="*/ 516835 w 6480313"/>
              <a:gd name="connsiteY42" fmla="*/ 2398643 h 4320208"/>
              <a:gd name="connsiteX43" fmla="*/ 503582 w 6480313"/>
              <a:gd name="connsiteY43" fmla="*/ 2491408 h 4320208"/>
              <a:gd name="connsiteX44" fmla="*/ 490330 w 6480313"/>
              <a:gd name="connsiteY44" fmla="*/ 2531165 h 4320208"/>
              <a:gd name="connsiteX45" fmla="*/ 503582 w 6480313"/>
              <a:gd name="connsiteY45" fmla="*/ 2941982 h 4320208"/>
              <a:gd name="connsiteX46" fmla="*/ 543339 w 6480313"/>
              <a:gd name="connsiteY46" fmla="*/ 3021495 h 4320208"/>
              <a:gd name="connsiteX47" fmla="*/ 596348 w 6480313"/>
              <a:gd name="connsiteY47" fmla="*/ 3074504 h 4320208"/>
              <a:gd name="connsiteX48" fmla="*/ 543339 w 6480313"/>
              <a:gd name="connsiteY48" fmla="*/ 3034747 h 4320208"/>
              <a:gd name="connsiteX49" fmla="*/ 596348 w 6480313"/>
              <a:gd name="connsiteY49" fmla="*/ 3048000 h 4320208"/>
              <a:gd name="connsiteX50" fmla="*/ 675861 w 6480313"/>
              <a:gd name="connsiteY50" fmla="*/ 3074504 h 4320208"/>
              <a:gd name="connsiteX51" fmla="*/ 755374 w 6480313"/>
              <a:gd name="connsiteY51" fmla="*/ 3127513 h 4320208"/>
              <a:gd name="connsiteX52" fmla="*/ 795130 w 6480313"/>
              <a:gd name="connsiteY52" fmla="*/ 3154017 h 4320208"/>
              <a:gd name="connsiteX53" fmla="*/ 848139 w 6480313"/>
              <a:gd name="connsiteY53" fmla="*/ 3180521 h 4320208"/>
              <a:gd name="connsiteX54" fmla="*/ 927652 w 6480313"/>
              <a:gd name="connsiteY54" fmla="*/ 3233530 h 4320208"/>
              <a:gd name="connsiteX55" fmla="*/ 993913 w 6480313"/>
              <a:gd name="connsiteY55" fmla="*/ 3286539 h 4320208"/>
              <a:gd name="connsiteX56" fmla="*/ 1033669 w 6480313"/>
              <a:gd name="connsiteY56" fmla="*/ 3313043 h 4320208"/>
              <a:gd name="connsiteX57" fmla="*/ 1166191 w 6480313"/>
              <a:gd name="connsiteY57" fmla="*/ 3419061 h 4320208"/>
              <a:gd name="connsiteX58" fmla="*/ 1245704 w 6480313"/>
              <a:gd name="connsiteY58" fmla="*/ 3445565 h 4320208"/>
              <a:gd name="connsiteX59" fmla="*/ 1285461 w 6480313"/>
              <a:gd name="connsiteY59" fmla="*/ 3472069 h 4320208"/>
              <a:gd name="connsiteX60" fmla="*/ 1311965 w 6480313"/>
              <a:gd name="connsiteY60" fmla="*/ 3498574 h 4320208"/>
              <a:gd name="connsiteX61" fmla="*/ 1391478 w 6480313"/>
              <a:gd name="connsiteY61" fmla="*/ 3525078 h 4320208"/>
              <a:gd name="connsiteX62" fmla="*/ 1431235 w 6480313"/>
              <a:gd name="connsiteY62" fmla="*/ 3551582 h 4320208"/>
              <a:gd name="connsiteX63" fmla="*/ 1457739 w 6480313"/>
              <a:gd name="connsiteY63" fmla="*/ 3578087 h 4320208"/>
              <a:gd name="connsiteX64" fmla="*/ 1497495 w 6480313"/>
              <a:gd name="connsiteY64" fmla="*/ 3591339 h 4320208"/>
              <a:gd name="connsiteX65" fmla="*/ 1524000 w 6480313"/>
              <a:gd name="connsiteY65" fmla="*/ 3617843 h 4320208"/>
              <a:gd name="connsiteX66" fmla="*/ 1603513 w 6480313"/>
              <a:gd name="connsiteY66" fmla="*/ 3644347 h 4320208"/>
              <a:gd name="connsiteX67" fmla="*/ 1630017 w 6480313"/>
              <a:gd name="connsiteY67" fmla="*/ 3670852 h 4320208"/>
              <a:gd name="connsiteX68" fmla="*/ 1669774 w 6480313"/>
              <a:gd name="connsiteY68" fmla="*/ 3684104 h 4320208"/>
              <a:gd name="connsiteX69" fmla="*/ 1696278 w 6480313"/>
              <a:gd name="connsiteY69" fmla="*/ 3723861 h 4320208"/>
              <a:gd name="connsiteX70" fmla="*/ 1815548 w 6480313"/>
              <a:gd name="connsiteY70" fmla="*/ 3790121 h 4320208"/>
              <a:gd name="connsiteX71" fmla="*/ 1881808 w 6480313"/>
              <a:gd name="connsiteY71" fmla="*/ 3829878 h 4320208"/>
              <a:gd name="connsiteX72" fmla="*/ 1948069 w 6480313"/>
              <a:gd name="connsiteY72" fmla="*/ 3869634 h 4320208"/>
              <a:gd name="connsiteX73" fmla="*/ 1974574 w 6480313"/>
              <a:gd name="connsiteY73" fmla="*/ 3896139 h 4320208"/>
              <a:gd name="connsiteX74" fmla="*/ 2054087 w 6480313"/>
              <a:gd name="connsiteY74" fmla="*/ 3922643 h 4320208"/>
              <a:gd name="connsiteX75" fmla="*/ 2093843 w 6480313"/>
              <a:gd name="connsiteY75" fmla="*/ 3949147 h 4320208"/>
              <a:gd name="connsiteX76" fmla="*/ 2173356 w 6480313"/>
              <a:gd name="connsiteY76" fmla="*/ 3975652 h 4320208"/>
              <a:gd name="connsiteX77" fmla="*/ 2213113 w 6480313"/>
              <a:gd name="connsiteY77" fmla="*/ 3988904 h 4320208"/>
              <a:gd name="connsiteX78" fmla="*/ 2252869 w 6480313"/>
              <a:gd name="connsiteY78" fmla="*/ 4002156 h 4320208"/>
              <a:gd name="connsiteX79" fmla="*/ 2305878 w 6480313"/>
              <a:gd name="connsiteY79" fmla="*/ 4015408 h 4320208"/>
              <a:gd name="connsiteX80" fmla="*/ 2345635 w 6480313"/>
              <a:gd name="connsiteY80" fmla="*/ 4028661 h 4320208"/>
              <a:gd name="connsiteX81" fmla="*/ 2610678 w 6480313"/>
              <a:gd name="connsiteY81" fmla="*/ 4055165 h 4320208"/>
              <a:gd name="connsiteX82" fmla="*/ 3140765 w 6480313"/>
              <a:gd name="connsiteY82" fmla="*/ 4041913 h 4320208"/>
              <a:gd name="connsiteX83" fmla="*/ 3207026 w 6480313"/>
              <a:gd name="connsiteY83" fmla="*/ 4028661 h 4320208"/>
              <a:gd name="connsiteX84" fmla="*/ 3498574 w 6480313"/>
              <a:gd name="connsiteY84" fmla="*/ 4041913 h 4320208"/>
              <a:gd name="connsiteX85" fmla="*/ 3604591 w 6480313"/>
              <a:gd name="connsiteY85" fmla="*/ 4068417 h 4320208"/>
              <a:gd name="connsiteX86" fmla="*/ 3723861 w 6480313"/>
              <a:gd name="connsiteY86" fmla="*/ 4094921 h 4320208"/>
              <a:gd name="connsiteX87" fmla="*/ 3763617 w 6480313"/>
              <a:gd name="connsiteY87" fmla="*/ 4108174 h 4320208"/>
              <a:gd name="connsiteX88" fmla="*/ 3896139 w 6480313"/>
              <a:gd name="connsiteY88" fmla="*/ 4134678 h 4320208"/>
              <a:gd name="connsiteX89" fmla="*/ 4134678 w 6480313"/>
              <a:gd name="connsiteY89" fmla="*/ 4161182 h 4320208"/>
              <a:gd name="connsiteX90" fmla="*/ 4505739 w 6480313"/>
              <a:gd name="connsiteY90" fmla="*/ 4174434 h 4320208"/>
              <a:gd name="connsiteX91" fmla="*/ 4678017 w 6480313"/>
              <a:gd name="connsiteY91" fmla="*/ 4214191 h 4320208"/>
              <a:gd name="connsiteX92" fmla="*/ 5009322 w 6480313"/>
              <a:gd name="connsiteY92" fmla="*/ 4253947 h 4320208"/>
              <a:gd name="connsiteX93" fmla="*/ 5247861 w 6480313"/>
              <a:gd name="connsiteY93" fmla="*/ 4267200 h 4320208"/>
              <a:gd name="connsiteX94" fmla="*/ 5579165 w 6480313"/>
              <a:gd name="connsiteY94" fmla="*/ 4293704 h 4320208"/>
              <a:gd name="connsiteX95" fmla="*/ 5632174 w 6480313"/>
              <a:gd name="connsiteY95" fmla="*/ 4306956 h 4320208"/>
              <a:gd name="connsiteX96" fmla="*/ 5777948 w 6480313"/>
              <a:gd name="connsiteY96" fmla="*/ 4320208 h 4320208"/>
              <a:gd name="connsiteX97" fmla="*/ 6480313 w 6480313"/>
              <a:gd name="connsiteY97" fmla="*/ 4306956 h 432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480313" h="4320208">
                <a:moveTo>
                  <a:pt x="0" y="291547"/>
                </a:moveTo>
                <a:cubicBezTo>
                  <a:pt x="13252" y="295965"/>
                  <a:pt x="25883" y="303168"/>
                  <a:pt x="39756" y="304800"/>
                </a:cubicBezTo>
                <a:cubicBezTo>
                  <a:pt x="238041" y="328128"/>
                  <a:pt x="271051" y="315764"/>
                  <a:pt x="490330" y="304800"/>
                </a:cubicBezTo>
                <a:cubicBezTo>
                  <a:pt x="528809" y="291973"/>
                  <a:pt x="537148" y="293067"/>
                  <a:pt x="569843" y="265043"/>
                </a:cubicBezTo>
                <a:cubicBezTo>
                  <a:pt x="588816" y="248781"/>
                  <a:pt x="602060" y="225895"/>
                  <a:pt x="622852" y="212034"/>
                </a:cubicBezTo>
                <a:lnTo>
                  <a:pt x="702365" y="159026"/>
                </a:lnTo>
                <a:cubicBezTo>
                  <a:pt x="715617" y="150191"/>
                  <a:pt x="727012" y="137558"/>
                  <a:pt x="742122" y="132521"/>
                </a:cubicBezTo>
                <a:cubicBezTo>
                  <a:pt x="887115" y="84190"/>
                  <a:pt x="667493" y="161271"/>
                  <a:pt x="821635" y="92765"/>
                </a:cubicBezTo>
                <a:cubicBezTo>
                  <a:pt x="847165" y="81418"/>
                  <a:pt x="874644" y="75096"/>
                  <a:pt x="901148" y="66261"/>
                </a:cubicBezTo>
                <a:lnTo>
                  <a:pt x="940904" y="53008"/>
                </a:lnTo>
                <a:lnTo>
                  <a:pt x="980661" y="39756"/>
                </a:lnTo>
                <a:cubicBezTo>
                  <a:pt x="993913" y="35339"/>
                  <a:pt x="1006589" y="28479"/>
                  <a:pt x="1020417" y="26504"/>
                </a:cubicBezTo>
                <a:cubicBezTo>
                  <a:pt x="1135480" y="10067"/>
                  <a:pt x="1082553" y="19378"/>
                  <a:pt x="1179443" y="0"/>
                </a:cubicBezTo>
                <a:cubicBezTo>
                  <a:pt x="1250121" y="4417"/>
                  <a:pt x="1322348" y="-2110"/>
                  <a:pt x="1391478" y="13252"/>
                </a:cubicBezTo>
                <a:cubicBezTo>
                  <a:pt x="1407026" y="16707"/>
                  <a:pt x="1411513" y="38454"/>
                  <a:pt x="1417982" y="53008"/>
                </a:cubicBezTo>
                <a:cubicBezTo>
                  <a:pt x="1429329" y="78538"/>
                  <a:pt x="1444487" y="132521"/>
                  <a:pt x="1444487" y="132521"/>
                </a:cubicBezTo>
                <a:cubicBezTo>
                  <a:pt x="1440070" y="229704"/>
                  <a:pt x="1438696" y="327073"/>
                  <a:pt x="1431235" y="424069"/>
                </a:cubicBezTo>
                <a:cubicBezTo>
                  <a:pt x="1429838" y="442229"/>
                  <a:pt x="1421933" y="459298"/>
                  <a:pt x="1417982" y="477078"/>
                </a:cubicBezTo>
                <a:cubicBezTo>
                  <a:pt x="1401618" y="550716"/>
                  <a:pt x="1405860" y="543752"/>
                  <a:pt x="1391478" y="622852"/>
                </a:cubicBezTo>
                <a:cubicBezTo>
                  <a:pt x="1387449" y="645013"/>
                  <a:pt x="1384152" y="667382"/>
                  <a:pt x="1378226" y="689113"/>
                </a:cubicBezTo>
                <a:cubicBezTo>
                  <a:pt x="1378211" y="689169"/>
                  <a:pt x="1345104" y="788476"/>
                  <a:pt x="1338469" y="808382"/>
                </a:cubicBezTo>
                <a:lnTo>
                  <a:pt x="1325217" y="848139"/>
                </a:lnTo>
                <a:lnTo>
                  <a:pt x="1311965" y="887895"/>
                </a:lnTo>
                <a:cubicBezTo>
                  <a:pt x="1303130" y="949739"/>
                  <a:pt x="1293210" y="1011437"/>
                  <a:pt x="1285461" y="1073426"/>
                </a:cubicBezTo>
                <a:cubicBezTo>
                  <a:pt x="1276626" y="1144104"/>
                  <a:pt x="1269029" y="1214948"/>
                  <a:pt x="1258956" y="1285461"/>
                </a:cubicBezTo>
                <a:cubicBezTo>
                  <a:pt x="1256658" y="1301546"/>
                  <a:pt x="1249799" y="1389069"/>
                  <a:pt x="1232452" y="1417982"/>
                </a:cubicBezTo>
                <a:cubicBezTo>
                  <a:pt x="1226024" y="1428696"/>
                  <a:pt x="1214783" y="1435652"/>
                  <a:pt x="1205948" y="1444487"/>
                </a:cubicBezTo>
                <a:cubicBezTo>
                  <a:pt x="1182657" y="1514354"/>
                  <a:pt x="1208088" y="1457821"/>
                  <a:pt x="1152939" y="1524000"/>
                </a:cubicBezTo>
                <a:cubicBezTo>
                  <a:pt x="1069358" y="1624298"/>
                  <a:pt x="1177036" y="1513155"/>
                  <a:pt x="1099930" y="1590261"/>
                </a:cubicBezTo>
                <a:cubicBezTo>
                  <a:pt x="1087419" y="1627794"/>
                  <a:pt x="1087839" y="1638157"/>
                  <a:pt x="1060174" y="1669774"/>
                </a:cubicBezTo>
                <a:cubicBezTo>
                  <a:pt x="1039605" y="1693281"/>
                  <a:pt x="1011239" y="1710045"/>
                  <a:pt x="993913" y="1736034"/>
                </a:cubicBezTo>
                <a:cubicBezTo>
                  <a:pt x="976243" y="1762538"/>
                  <a:pt x="963428" y="1793022"/>
                  <a:pt x="940904" y="1815547"/>
                </a:cubicBezTo>
                <a:cubicBezTo>
                  <a:pt x="932069" y="1824382"/>
                  <a:pt x="922205" y="1832296"/>
                  <a:pt x="914400" y="1842052"/>
                </a:cubicBezTo>
                <a:cubicBezTo>
                  <a:pt x="904450" y="1854489"/>
                  <a:pt x="898383" y="1869822"/>
                  <a:pt x="887895" y="1881808"/>
                </a:cubicBezTo>
                <a:cubicBezTo>
                  <a:pt x="867326" y="1905315"/>
                  <a:pt x="843722" y="1925982"/>
                  <a:pt x="821635" y="1948069"/>
                </a:cubicBezTo>
                <a:cubicBezTo>
                  <a:pt x="812800" y="1956904"/>
                  <a:pt x="802061" y="1964178"/>
                  <a:pt x="795130" y="1974574"/>
                </a:cubicBezTo>
                <a:cubicBezTo>
                  <a:pt x="735191" y="2064483"/>
                  <a:pt x="764647" y="2031563"/>
                  <a:pt x="715617" y="2080591"/>
                </a:cubicBezTo>
                <a:cubicBezTo>
                  <a:pt x="678078" y="2193207"/>
                  <a:pt x="730431" y="2055903"/>
                  <a:pt x="675861" y="2146852"/>
                </a:cubicBezTo>
                <a:cubicBezTo>
                  <a:pt x="668674" y="2158830"/>
                  <a:pt x="669795" y="2174630"/>
                  <a:pt x="662608" y="2186608"/>
                </a:cubicBezTo>
                <a:cubicBezTo>
                  <a:pt x="656180" y="2197322"/>
                  <a:pt x="643909" y="2203357"/>
                  <a:pt x="636104" y="2213113"/>
                </a:cubicBezTo>
                <a:cubicBezTo>
                  <a:pt x="626155" y="2225550"/>
                  <a:pt x="619549" y="2240432"/>
                  <a:pt x="609600" y="2252869"/>
                </a:cubicBezTo>
                <a:cubicBezTo>
                  <a:pt x="601795" y="2262626"/>
                  <a:pt x="590592" y="2269378"/>
                  <a:pt x="583095" y="2279374"/>
                </a:cubicBezTo>
                <a:cubicBezTo>
                  <a:pt x="528415" y="2352282"/>
                  <a:pt x="537496" y="2336661"/>
                  <a:pt x="516835" y="2398643"/>
                </a:cubicBezTo>
                <a:cubicBezTo>
                  <a:pt x="512417" y="2429565"/>
                  <a:pt x="509708" y="2460779"/>
                  <a:pt x="503582" y="2491408"/>
                </a:cubicBezTo>
                <a:cubicBezTo>
                  <a:pt x="500842" y="2505106"/>
                  <a:pt x="490330" y="2517196"/>
                  <a:pt x="490330" y="2531165"/>
                </a:cubicBezTo>
                <a:cubicBezTo>
                  <a:pt x="490330" y="2668175"/>
                  <a:pt x="495536" y="2805208"/>
                  <a:pt x="503582" y="2941982"/>
                </a:cubicBezTo>
                <a:cubicBezTo>
                  <a:pt x="505067" y="2967229"/>
                  <a:pt x="528246" y="3003886"/>
                  <a:pt x="543339" y="3021495"/>
                </a:cubicBezTo>
                <a:cubicBezTo>
                  <a:pt x="559601" y="3040468"/>
                  <a:pt x="616339" y="3089497"/>
                  <a:pt x="596348" y="3074504"/>
                </a:cubicBezTo>
                <a:cubicBezTo>
                  <a:pt x="578678" y="3061252"/>
                  <a:pt x="543339" y="3056834"/>
                  <a:pt x="543339" y="3034747"/>
                </a:cubicBezTo>
                <a:cubicBezTo>
                  <a:pt x="543339" y="3016533"/>
                  <a:pt x="578903" y="3042766"/>
                  <a:pt x="596348" y="3048000"/>
                </a:cubicBezTo>
                <a:cubicBezTo>
                  <a:pt x="623108" y="3056028"/>
                  <a:pt x="675861" y="3074504"/>
                  <a:pt x="675861" y="3074504"/>
                </a:cubicBezTo>
                <a:lnTo>
                  <a:pt x="755374" y="3127513"/>
                </a:lnTo>
                <a:cubicBezTo>
                  <a:pt x="768626" y="3136348"/>
                  <a:pt x="780884" y="3146894"/>
                  <a:pt x="795130" y="3154017"/>
                </a:cubicBezTo>
                <a:lnTo>
                  <a:pt x="848139" y="3180521"/>
                </a:lnTo>
                <a:cubicBezTo>
                  <a:pt x="923502" y="3255886"/>
                  <a:pt x="850937" y="3195173"/>
                  <a:pt x="927652" y="3233530"/>
                </a:cubicBezTo>
                <a:cubicBezTo>
                  <a:pt x="982035" y="3260721"/>
                  <a:pt x="952827" y="3253670"/>
                  <a:pt x="993913" y="3286539"/>
                </a:cubicBezTo>
                <a:cubicBezTo>
                  <a:pt x="1006350" y="3296488"/>
                  <a:pt x="1021576" y="3302678"/>
                  <a:pt x="1033669" y="3313043"/>
                </a:cubicBezTo>
                <a:cubicBezTo>
                  <a:pt x="1079728" y="3352523"/>
                  <a:pt x="1103458" y="3398150"/>
                  <a:pt x="1166191" y="3419061"/>
                </a:cubicBezTo>
                <a:cubicBezTo>
                  <a:pt x="1192695" y="3427896"/>
                  <a:pt x="1222458" y="3430068"/>
                  <a:pt x="1245704" y="3445565"/>
                </a:cubicBezTo>
                <a:cubicBezTo>
                  <a:pt x="1258956" y="3454400"/>
                  <a:pt x="1273024" y="3462119"/>
                  <a:pt x="1285461" y="3472069"/>
                </a:cubicBezTo>
                <a:cubicBezTo>
                  <a:pt x="1295217" y="3479874"/>
                  <a:pt x="1300790" y="3492986"/>
                  <a:pt x="1311965" y="3498574"/>
                </a:cubicBezTo>
                <a:cubicBezTo>
                  <a:pt x="1336953" y="3511068"/>
                  <a:pt x="1368232" y="3509581"/>
                  <a:pt x="1391478" y="3525078"/>
                </a:cubicBezTo>
                <a:cubicBezTo>
                  <a:pt x="1404730" y="3533913"/>
                  <a:pt x="1418798" y="3541632"/>
                  <a:pt x="1431235" y="3551582"/>
                </a:cubicBezTo>
                <a:cubicBezTo>
                  <a:pt x="1440991" y="3559387"/>
                  <a:pt x="1447025" y="3571659"/>
                  <a:pt x="1457739" y="3578087"/>
                </a:cubicBezTo>
                <a:cubicBezTo>
                  <a:pt x="1469717" y="3585274"/>
                  <a:pt x="1484243" y="3586922"/>
                  <a:pt x="1497495" y="3591339"/>
                </a:cubicBezTo>
                <a:cubicBezTo>
                  <a:pt x="1506330" y="3600174"/>
                  <a:pt x="1512825" y="3612255"/>
                  <a:pt x="1524000" y="3617843"/>
                </a:cubicBezTo>
                <a:cubicBezTo>
                  <a:pt x="1548989" y="3630337"/>
                  <a:pt x="1603513" y="3644347"/>
                  <a:pt x="1603513" y="3644347"/>
                </a:cubicBezTo>
                <a:cubicBezTo>
                  <a:pt x="1612348" y="3653182"/>
                  <a:pt x="1619303" y="3664424"/>
                  <a:pt x="1630017" y="3670852"/>
                </a:cubicBezTo>
                <a:cubicBezTo>
                  <a:pt x="1641995" y="3678039"/>
                  <a:pt x="1658866" y="3675378"/>
                  <a:pt x="1669774" y="3684104"/>
                </a:cubicBezTo>
                <a:cubicBezTo>
                  <a:pt x="1682211" y="3694054"/>
                  <a:pt x="1684292" y="3713373"/>
                  <a:pt x="1696278" y="3723861"/>
                </a:cubicBezTo>
                <a:cubicBezTo>
                  <a:pt x="1752361" y="3772933"/>
                  <a:pt x="1760944" y="3771920"/>
                  <a:pt x="1815548" y="3790121"/>
                </a:cubicBezTo>
                <a:cubicBezTo>
                  <a:pt x="1882699" y="3857275"/>
                  <a:pt x="1795798" y="3778273"/>
                  <a:pt x="1881808" y="3829878"/>
                </a:cubicBezTo>
                <a:cubicBezTo>
                  <a:pt x="1972763" y="3884450"/>
                  <a:pt x="1835448" y="3832094"/>
                  <a:pt x="1948069" y="3869634"/>
                </a:cubicBezTo>
                <a:cubicBezTo>
                  <a:pt x="1956904" y="3878469"/>
                  <a:pt x="1963399" y="3890551"/>
                  <a:pt x="1974574" y="3896139"/>
                </a:cubicBezTo>
                <a:cubicBezTo>
                  <a:pt x="1999562" y="3908633"/>
                  <a:pt x="2054087" y="3922643"/>
                  <a:pt x="2054087" y="3922643"/>
                </a:cubicBezTo>
                <a:cubicBezTo>
                  <a:pt x="2067339" y="3931478"/>
                  <a:pt x="2079289" y="3942678"/>
                  <a:pt x="2093843" y="3949147"/>
                </a:cubicBezTo>
                <a:cubicBezTo>
                  <a:pt x="2119373" y="3960494"/>
                  <a:pt x="2146852" y="3966817"/>
                  <a:pt x="2173356" y="3975652"/>
                </a:cubicBezTo>
                <a:lnTo>
                  <a:pt x="2213113" y="3988904"/>
                </a:lnTo>
                <a:cubicBezTo>
                  <a:pt x="2226365" y="3993321"/>
                  <a:pt x="2239317" y="3998768"/>
                  <a:pt x="2252869" y="4002156"/>
                </a:cubicBezTo>
                <a:cubicBezTo>
                  <a:pt x="2270539" y="4006573"/>
                  <a:pt x="2288365" y="4010404"/>
                  <a:pt x="2305878" y="4015408"/>
                </a:cubicBezTo>
                <a:cubicBezTo>
                  <a:pt x="2319310" y="4019246"/>
                  <a:pt x="2331783" y="4026854"/>
                  <a:pt x="2345635" y="4028661"/>
                </a:cubicBezTo>
                <a:cubicBezTo>
                  <a:pt x="2433677" y="4040145"/>
                  <a:pt x="2610678" y="4055165"/>
                  <a:pt x="2610678" y="4055165"/>
                </a:cubicBezTo>
                <a:lnTo>
                  <a:pt x="3140765" y="4041913"/>
                </a:lnTo>
                <a:cubicBezTo>
                  <a:pt x="3163267" y="4040913"/>
                  <a:pt x="3184502" y="4028661"/>
                  <a:pt x="3207026" y="4028661"/>
                </a:cubicBezTo>
                <a:cubicBezTo>
                  <a:pt x="3304309" y="4028661"/>
                  <a:pt x="3401391" y="4037496"/>
                  <a:pt x="3498574" y="4041913"/>
                </a:cubicBezTo>
                <a:cubicBezTo>
                  <a:pt x="3742805" y="4090758"/>
                  <a:pt x="3441591" y="4027667"/>
                  <a:pt x="3604591" y="4068417"/>
                </a:cubicBezTo>
                <a:cubicBezTo>
                  <a:pt x="3713863" y="4095735"/>
                  <a:pt x="3628662" y="4067721"/>
                  <a:pt x="3723861" y="4094921"/>
                </a:cubicBezTo>
                <a:cubicBezTo>
                  <a:pt x="3737292" y="4098759"/>
                  <a:pt x="3750186" y="4104336"/>
                  <a:pt x="3763617" y="4108174"/>
                </a:cubicBezTo>
                <a:cubicBezTo>
                  <a:pt x="3811907" y="4121972"/>
                  <a:pt x="3844079" y="4127241"/>
                  <a:pt x="3896139" y="4134678"/>
                </a:cubicBezTo>
                <a:cubicBezTo>
                  <a:pt x="3945769" y="4141768"/>
                  <a:pt x="4091920" y="4158932"/>
                  <a:pt x="4134678" y="4161182"/>
                </a:cubicBezTo>
                <a:cubicBezTo>
                  <a:pt x="4258273" y="4167687"/>
                  <a:pt x="4382052" y="4170017"/>
                  <a:pt x="4505739" y="4174434"/>
                </a:cubicBezTo>
                <a:cubicBezTo>
                  <a:pt x="4579165" y="4198911"/>
                  <a:pt x="4561036" y="4194694"/>
                  <a:pt x="4678017" y="4214191"/>
                </a:cubicBezTo>
                <a:cubicBezTo>
                  <a:pt x="4801108" y="4234706"/>
                  <a:pt x="4855400" y="4245395"/>
                  <a:pt x="5009322" y="4253947"/>
                </a:cubicBezTo>
                <a:lnTo>
                  <a:pt x="5247861" y="4267200"/>
                </a:lnTo>
                <a:cubicBezTo>
                  <a:pt x="5491460" y="4301999"/>
                  <a:pt x="5125876" y="4252497"/>
                  <a:pt x="5579165" y="4293704"/>
                </a:cubicBezTo>
                <a:cubicBezTo>
                  <a:pt x="5597304" y="4295353"/>
                  <a:pt x="5614120" y="4304549"/>
                  <a:pt x="5632174" y="4306956"/>
                </a:cubicBezTo>
                <a:cubicBezTo>
                  <a:pt x="5680538" y="4313404"/>
                  <a:pt x="5729357" y="4315791"/>
                  <a:pt x="5777948" y="4320208"/>
                </a:cubicBezTo>
                <a:cubicBezTo>
                  <a:pt x="6285897" y="4303823"/>
                  <a:pt x="6051755" y="4306956"/>
                  <a:pt x="6480313" y="4306956"/>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Curved Connector 113">
            <a:extLst>
              <a:ext uri="{FF2B5EF4-FFF2-40B4-BE49-F238E27FC236}">
                <a16:creationId xmlns="" xmlns:a16="http://schemas.microsoft.com/office/drawing/2014/main" id="{7202FD5C-CCAE-DD44-B118-CB631943A55C}"/>
              </a:ext>
            </a:extLst>
          </p:cNvPr>
          <p:cNvCxnSpPr>
            <a:cxnSpLocks/>
          </p:cNvCxnSpPr>
          <p:nvPr/>
        </p:nvCxnSpPr>
        <p:spPr>
          <a:xfrm flipV="1">
            <a:off x="9432236" y="5489794"/>
            <a:ext cx="702365" cy="23110"/>
          </a:xfrm>
          <a:prstGeom prst="curvedConnector5">
            <a:avLst>
              <a:gd name="adj1" fmla="val 32547"/>
              <a:gd name="adj2" fmla="val 14331"/>
              <a:gd name="adj3" fmla="val 67453"/>
            </a:avLst>
          </a:prstGeom>
          <a:ln w="28575">
            <a:solidFill>
              <a:srgbClr val="E40524"/>
            </a:solidFill>
            <a:tailEnd type="triangle"/>
          </a:ln>
        </p:spPr>
        <p:style>
          <a:lnRef idx="1">
            <a:schemeClr val="accent1"/>
          </a:lnRef>
          <a:fillRef idx="0">
            <a:schemeClr val="accent1"/>
          </a:fillRef>
          <a:effectRef idx="0">
            <a:schemeClr val="accent1"/>
          </a:effectRef>
          <a:fontRef idx="minor">
            <a:schemeClr val="tx1"/>
          </a:fontRef>
        </p:style>
      </p:cxnSp>
      <p:sp>
        <p:nvSpPr>
          <p:cNvPr id="122" name="Freeform 121">
            <a:extLst>
              <a:ext uri="{FF2B5EF4-FFF2-40B4-BE49-F238E27FC236}">
                <a16:creationId xmlns="" xmlns:a16="http://schemas.microsoft.com/office/drawing/2014/main" id="{F2D23038-DA66-6348-ADC1-7C954F8766B7}"/>
              </a:ext>
            </a:extLst>
          </p:cNvPr>
          <p:cNvSpPr/>
          <p:nvPr/>
        </p:nvSpPr>
        <p:spPr>
          <a:xfrm>
            <a:off x="3820407" y="1284286"/>
            <a:ext cx="6453809" cy="3912556"/>
          </a:xfrm>
          <a:custGeom>
            <a:avLst/>
            <a:gdLst>
              <a:gd name="connsiteX0" fmla="*/ 6453809 w 6453809"/>
              <a:gd name="connsiteY0" fmla="*/ 4214191 h 4214191"/>
              <a:gd name="connsiteX1" fmla="*/ 6149009 w 6453809"/>
              <a:gd name="connsiteY1" fmla="*/ 4187687 h 4214191"/>
              <a:gd name="connsiteX2" fmla="*/ 5950227 w 6453809"/>
              <a:gd name="connsiteY2" fmla="*/ 4161182 h 4214191"/>
              <a:gd name="connsiteX3" fmla="*/ 5738192 w 6453809"/>
              <a:gd name="connsiteY3" fmla="*/ 4174434 h 4214191"/>
              <a:gd name="connsiteX4" fmla="*/ 5565914 w 6453809"/>
              <a:gd name="connsiteY4" fmla="*/ 4200939 h 4214191"/>
              <a:gd name="connsiteX5" fmla="*/ 5433392 w 6453809"/>
              <a:gd name="connsiteY5" fmla="*/ 4214191 h 4214191"/>
              <a:gd name="connsiteX6" fmla="*/ 4744279 w 6453809"/>
              <a:gd name="connsiteY6" fmla="*/ 4200939 h 4214191"/>
              <a:gd name="connsiteX7" fmla="*/ 4691270 w 6453809"/>
              <a:gd name="connsiteY7" fmla="*/ 4187687 h 4214191"/>
              <a:gd name="connsiteX8" fmla="*/ 4625009 w 6453809"/>
              <a:gd name="connsiteY8" fmla="*/ 4174434 h 4214191"/>
              <a:gd name="connsiteX9" fmla="*/ 4479235 w 6453809"/>
              <a:gd name="connsiteY9" fmla="*/ 4161182 h 4214191"/>
              <a:gd name="connsiteX10" fmla="*/ 4293705 w 6453809"/>
              <a:gd name="connsiteY10" fmla="*/ 4147930 h 4214191"/>
              <a:gd name="connsiteX11" fmla="*/ 4200940 w 6453809"/>
              <a:gd name="connsiteY11" fmla="*/ 4134678 h 4214191"/>
              <a:gd name="connsiteX12" fmla="*/ 3829879 w 6453809"/>
              <a:gd name="connsiteY12" fmla="*/ 4121426 h 4214191"/>
              <a:gd name="connsiteX13" fmla="*/ 3750366 w 6453809"/>
              <a:gd name="connsiteY13" fmla="*/ 4108173 h 4214191"/>
              <a:gd name="connsiteX14" fmla="*/ 3644348 w 6453809"/>
              <a:gd name="connsiteY14" fmla="*/ 4081669 h 4214191"/>
              <a:gd name="connsiteX15" fmla="*/ 3578087 w 6453809"/>
              <a:gd name="connsiteY15" fmla="*/ 4068417 h 4214191"/>
              <a:gd name="connsiteX16" fmla="*/ 3472070 w 6453809"/>
              <a:gd name="connsiteY16" fmla="*/ 4041913 h 4214191"/>
              <a:gd name="connsiteX17" fmla="*/ 3538331 w 6453809"/>
              <a:gd name="connsiteY17" fmla="*/ 3988904 h 4214191"/>
              <a:gd name="connsiteX18" fmla="*/ 3617844 w 6453809"/>
              <a:gd name="connsiteY18" fmla="*/ 3962400 h 4214191"/>
              <a:gd name="connsiteX19" fmla="*/ 3723861 w 6453809"/>
              <a:gd name="connsiteY19" fmla="*/ 3909391 h 4214191"/>
              <a:gd name="connsiteX20" fmla="*/ 3763618 w 6453809"/>
              <a:gd name="connsiteY20" fmla="*/ 3896139 h 4214191"/>
              <a:gd name="connsiteX21" fmla="*/ 3882887 w 6453809"/>
              <a:gd name="connsiteY21" fmla="*/ 3829878 h 4214191"/>
              <a:gd name="connsiteX22" fmla="*/ 3962400 w 6453809"/>
              <a:gd name="connsiteY22" fmla="*/ 3776869 h 4214191"/>
              <a:gd name="connsiteX23" fmla="*/ 4002157 w 6453809"/>
              <a:gd name="connsiteY23" fmla="*/ 3750365 h 4214191"/>
              <a:gd name="connsiteX24" fmla="*/ 4121427 w 6453809"/>
              <a:gd name="connsiteY24" fmla="*/ 3710608 h 4214191"/>
              <a:gd name="connsiteX25" fmla="*/ 4161183 w 6453809"/>
              <a:gd name="connsiteY25" fmla="*/ 3697356 h 4214191"/>
              <a:gd name="connsiteX26" fmla="*/ 4280453 w 6453809"/>
              <a:gd name="connsiteY26" fmla="*/ 3617843 h 4214191"/>
              <a:gd name="connsiteX27" fmla="*/ 4320209 w 6453809"/>
              <a:gd name="connsiteY27" fmla="*/ 3591339 h 4214191"/>
              <a:gd name="connsiteX28" fmla="*/ 4346714 w 6453809"/>
              <a:gd name="connsiteY28" fmla="*/ 3564834 h 4214191"/>
              <a:gd name="connsiteX29" fmla="*/ 4386470 w 6453809"/>
              <a:gd name="connsiteY29" fmla="*/ 3551582 h 4214191"/>
              <a:gd name="connsiteX30" fmla="*/ 4426227 w 6453809"/>
              <a:gd name="connsiteY30" fmla="*/ 3525078 h 4214191"/>
              <a:gd name="connsiteX31" fmla="*/ 4452731 w 6453809"/>
              <a:gd name="connsiteY31" fmla="*/ 3498573 h 4214191"/>
              <a:gd name="connsiteX32" fmla="*/ 4492487 w 6453809"/>
              <a:gd name="connsiteY32" fmla="*/ 3485321 h 4214191"/>
              <a:gd name="connsiteX33" fmla="*/ 4598505 w 6453809"/>
              <a:gd name="connsiteY33" fmla="*/ 3405808 h 4214191"/>
              <a:gd name="connsiteX34" fmla="*/ 4638261 w 6453809"/>
              <a:gd name="connsiteY34" fmla="*/ 3392556 h 4214191"/>
              <a:gd name="connsiteX35" fmla="*/ 4744279 w 6453809"/>
              <a:gd name="connsiteY35" fmla="*/ 3339547 h 4214191"/>
              <a:gd name="connsiteX36" fmla="*/ 4744279 w 6453809"/>
              <a:gd name="connsiteY36" fmla="*/ 3339547 h 4214191"/>
              <a:gd name="connsiteX37" fmla="*/ 4784035 w 6453809"/>
              <a:gd name="connsiteY37" fmla="*/ 3313043 h 4214191"/>
              <a:gd name="connsiteX38" fmla="*/ 4863548 w 6453809"/>
              <a:gd name="connsiteY38" fmla="*/ 3286539 h 4214191"/>
              <a:gd name="connsiteX39" fmla="*/ 4890053 w 6453809"/>
              <a:gd name="connsiteY39" fmla="*/ 3260034 h 4214191"/>
              <a:gd name="connsiteX40" fmla="*/ 4969566 w 6453809"/>
              <a:gd name="connsiteY40" fmla="*/ 3233530 h 4214191"/>
              <a:gd name="connsiteX41" fmla="*/ 5300870 w 6453809"/>
              <a:gd name="connsiteY41" fmla="*/ 3193773 h 4214191"/>
              <a:gd name="connsiteX42" fmla="*/ 5353879 w 6453809"/>
              <a:gd name="connsiteY42" fmla="*/ 3180521 h 4214191"/>
              <a:gd name="connsiteX43" fmla="*/ 5433392 w 6453809"/>
              <a:gd name="connsiteY43" fmla="*/ 3154017 h 4214191"/>
              <a:gd name="connsiteX44" fmla="*/ 5499653 w 6453809"/>
              <a:gd name="connsiteY44" fmla="*/ 3087756 h 4214191"/>
              <a:gd name="connsiteX45" fmla="*/ 5539409 w 6453809"/>
              <a:gd name="connsiteY45" fmla="*/ 3061252 h 4214191"/>
              <a:gd name="connsiteX46" fmla="*/ 5499653 w 6453809"/>
              <a:gd name="connsiteY46" fmla="*/ 3048000 h 4214191"/>
              <a:gd name="connsiteX47" fmla="*/ 5473148 w 6453809"/>
              <a:gd name="connsiteY47" fmla="*/ 2968487 h 4214191"/>
              <a:gd name="connsiteX48" fmla="*/ 5459896 w 6453809"/>
              <a:gd name="connsiteY48" fmla="*/ 2928730 h 4214191"/>
              <a:gd name="connsiteX49" fmla="*/ 5406887 w 6453809"/>
              <a:gd name="connsiteY49" fmla="*/ 2862469 h 4214191"/>
              <a:gd name="connsiteX50" fmla="*/ 5367131 w 6453809"/>
              <a:gd name="connsiteY50" fmla="*/ 2835965 h 4214191"/>
              <a:gd name="connsiteX51" fmla="*/ 5234609 w 6453809"/>
              <a:gd name="connsiteY51" fmla="*/ 2729947 h 4214191"/>
              <a:gd name="connsiteX52" fmla="*/ 5035827 w 6453809"/>
              <a:gd name="connsiteY52" fmla="*/ 2663687 h 4214191"/>
              <a:gd name="connsiteX53" fmla="*/ 4956314 w 6453809"/>
              <a:gd name="connsiteY53" fmla="*/ 2637182 h 4214191"/>
              <a:gd name="connsiteX54" fmla="*/ 4916557 w 6453809"/>
              <a:gd name="connsiteY54" fmla="*/ 2623930 h 4214191"/>
              <a:gd name="connsiteX55" fmla="*/ 4863548 w 6453809"/>
              <a:gd name="connsiteY55" fmla="*/ 2610678 h 4214191"/>
              <a:gd name="connsiteX56" fmla="*/ 4823792 w 6453809"/>
              <a:gd name="connsiteY56" fmla="*/ 2597426 h 4214191"/>
              <a:gd name="connsiteX57" fmla="*/ 4770783 w 6453809"/>
              <a:gd name="connsiteY57" fmla="*/ 2584173 h 4214191"/>
              <a:gd name="connsiteX58" fmla="*/ 4664766 w 6453809"/>
              <a:gd name="connsiteY58" fmla="*/ 2557669 h 4214191"/>
              <a:gd name="connsiteX59" fmla="*/ 4386470 w 6453809"/>
              <a:gd name="connsiteY59" fmla="*/ 2531165 h 4214191"/>
              <a:gd name="connsiteX60" fmla="*/ 4240696 w 6453809"/>
              <a:gd name="connsiteY60" fmla="*/ 2517913 h 4214191"/>
              <a:gd name="connsiteX61" fmla="*/ 3843131 w 6453809"/>
              <a:gd name="connsiteY61" fmla="*/ 2491408 h 4214191"/>
              <a:gd name="connsiteX62" fmla="*/ 3723861 w 6453809"/>
              <a:gd name="connsiteY62" fmla="*/ 2478156 h 4214191"/>
              <a:gd name="connsiteX63" fmla="*/ 3578087 w 6453809"/>
              <a:gd name="connsiteY63" fmla="*/ 2451652 h 4214191"/>
              <a:gd name="connsiteX64" fmla="*/ 3326296 w 6453809"/>
              <a:gd name="connsiteY64" fmla="*/ 2411895 h 4214191"/>
              <a:gd name="connsiteX65" fmla="*/ 3193774 w 6453809"/>
              <a:gd name="connsiteY65" fmla="*/ 2385391 h 4214191"/>
              <a:gd name="connsiteX66" fmla="*/ 3154018 w 6453809"/>
              <a:gd name="connsiteY66" fmla="*/ 2305878 h 4214191"/>
              <a:gd name="connsiteX67" fmla="*/ 3127514 w 6453809"/>
              <a:gd name="connsiteY67" fmla="*/ 2226365 h 4214191"/>
              <a:gd name="connsiteX68" fmla="*/ 3101009 w 6453809"/>
              <a:gd name="connsiteY68" fmla="*/ 2146852 h 4214191"/>
              <a:gd name="connsiteX69" fmla="*/ 3087757 w 6453809"/>
              <a:gd name="connsiteY69" fmla="*/ 2107095 h 4214191"/>
              <a:gd name="connsiteX70" fmla="*/ 3061253 w 6453809"/>
              <a:gd name="connsiteY70" fmla="*/ 2014330 h 4214191"/>
              <a:gd name="connsiteX71" fmla="*/ 3034748 w 6453809"/>
              <a:gd name="connsiteY71" fmla="*/ 1974573 h 4214191"/>
              <a:gd name="connsiteX72" fmla="*/ 3008244 w 6453809"/>
              <a:gd name="connsiteY72" fmla="*/ 1921565 h 4214191"/>
              <a:gd name="connsiteX73" fmla="*/ 2981740 w 6453809"/>
              <a:gd name="connsiteY73" fmla="*/ 1881808 h 4214191"/>
              <a:gd name="connsiteX74" fmla="*/ 2928731 w 6453809"/>
              <a:gd name="connsiteY74" fmla="*/ 1789043 h 4214191"/>
              <a:gd name="connsiteX75" fmla="*/ 2875722 w 6453809"/>
              <a:gd name="connsiteY75" fmla="*/ 1736034 h 4214191"/>
              <a:gd name="connsiteX76" fmla="*/ 2849218 w 6453809"/>
              <a:gd name="connsiteY76" fmla="*/ 1696278 h 4214191"/>
              <a:gd name="connsiteX77" fmla="*/ 2769705 w 6453809"/>
              <a:gd name="connsiteY77" fmla="*/ 1656521 h 4214191"/>
              <a:gd name="connsiteX78" fmla="*/ 2743200 w 6453809"/>
              <a:gd name="connsiteY78" fmla="*/ 1630017 h 4214191"/>
              <a:gd name="connsiteX79" fmla="*/ 2690192 w 6453809"/>
              <a:gd name="connsiteY79" fmla="*/ 1616765 h 4214191"/>
              <a:gd name="connsiteX80" fmla="*/ 2650435 w 6453809"/>
              <a:gd name="connsiteY80" fmla="*/ 1603513 h 4214191"/>
              <a:gd name="connsiteX81" fmla="*/ 2531166 w 6453809"/>
              <a:gd name="connsiteY81" fmla="*/ 1563756 h 4214191"/>
              <a:gd name="connsiteX82" fmla="*/ 2305879 w 6453809"/>
              <a:gd name="connsiteY82" fmla="*/ 1577008 h 4214191"/>
              <a:gd name="connsiteX83" fmla="*/ 2199861 w 6453809"/>
              <a:gd name="connsiteY83" fmla="*/ 1656521 h 4214191"/>
              <a:gd name="connsiteX84" fmla="*/ 2146853 w 6453809"/>
              <a:gd name="connsiteY84" fmla="*/ 1722782 h 4214191"/>
              <a:gd name="connsiteX85" fmla="*/ 2120348 w 6453809"/>
              <a:gd name="connsiteY85" fmla="*/ 1749287 h 4214191"/>
              <a:gd name="connsiteX86" fmla="*/ 2080592 w 6453809"/>
              <a:gd name="connsiteY86" fmla="*/ 1828800 h 4214191"/>
              <a:gd name="connsiteX87" fmla="*/ 2067340 w 6453809"/>
              <a:gd name="connsiteY87" fmla="*/ 1868556 h 4214191"/>
              <a:gd name="connsiteX88" fmla="*/ 2014331 w 6453809"/>
              <a:gd name="connsiteY88" fmla="*/ 1948069 h 4214191"/>
              <a:gd name="connsiteX89" fmla="*/ 1987827 w 6453809"/>
              <a:gd name="connsiteY89" fmla="*/ 2001078 h 4214191"/>
              <a:gd name="connsiteX90" fmla="*/ 1974574 w 6453809"/>
              <a:gd name="connsiteY90" fmla="*/ 2040834 h 4214191"/>
              <a:gd name="connsiteX91" fmla="*/ 1948070 w 6453809"/>
              <a:gd name="connsiteY91" fmla="*/ 2080591 h 4214191"/>
              <a:gd name="connsiteX92" fmla="*/ 1921566 w 6453809"/>
              <a:gd name="connsiteY92" fmla="*/ 2160104 h 4214191"/>
              <a:gd name="connsiteX93" fmla="*/ 1881809 w 6453809"/>
              <a:gd name="connsiteY93" fmla="*/ 2279373 h 4214191"/>
              <a:gd name="connsiteX94" fmla="*/ 1868557 w 6453809"/>
              <a:gd name="connsiteY94" fmla="*/ 2319130 h 4214191"/>
              <a:gd name="connsiteX95" fmla="*/ 1855305 w 6453809"/>
              <a:gd name="connsiteY95" fmla="*/ 2358887 h 4214191"/>
              <a:gd name="connsiteX96" fmla="*/ 1828800 w 6453809"/>
              <a:gd name="connsiteY96" fmla="*/ 2385391 h 4214191"/>
              <a:gd name="connsiteX97" fmla="*/ 1789044 w 6453809"/>
              <a:gd name="connsiteY97" fmla="*/ 2451652 h 4214191"/>
              <a:gd name="connsiteX98" fmla="*/ 1749287 w 6453809"/>
              <a:gd name="connsiteY98" fmla="*/ 2464904 h 4214191"/>
              <a:gd name="connsiteX99" fmla="*/ 1510748 w 6453809"/>
              <a:gd name="connsiteY99" fmla="*/ 2425147 h 4214191"/>
              <a:gd name="connsiteX100" fmla="*/ 1484244 w 6453809"/>
              <a:gd name="connsiteY100" fmla="*/ 2385391 h 4214191"/>
              <a:gd name="connsiteX101" fmla="*/ 1457740 w 6453809"/>
              <a:gd name="connsiteY101" fmla="*/ 2305878 h 4214191"/>
              <a:gd name="connsiteX102" fmla="*/ 1431235 w 6453809"/>
              <a:gd name="connsiteY102" fmla="*/ 2146852 h 4214191"/>
              <a:gd name="connsiteX103" fmla="*/ 1417983 w 6453809"/>
              <a:gd name="connsiteY103" fmla="*/ 2107095 h 4214191"/>
              <a:gd name="connsiteX104" fmla="*/ 1364974 w 6453809"/>
              <a:gd name="connsiteY104" fmla="*/ 2027582 h 4214191"/>
              <a:gd name="connsiteX105" fmla="*/ 1338470 w 6453809"/>
              <a:gd name="connsiteY105" fmla="*/ 1987826 h 4214191"/>
              <a:gd name="connsiteX106" fmla="*/ 1311966 w 6453809"/>
              <a:gd name="connsiteY106" fmla="*/ 1948069 h 4214191"/>
              <a:gd name="connsiteX107" fmla="*/ 1272209 w 6453809"/>
              <a:gd name="connsiteY107" fmla="*/ 1616765 h 4214191"/>
              <a:gd name="connsiteX108" fmla="*/ 1245705 w 6453809"/>
              <a:gd name="connsiteY108" fmla="*/ 1364973 h 4214191"/>
              <a:gd name="connsiteX109" fmla="*/ 1258957 w 6453809"/>
              <a:gd name="connsiteY109" fmla="*/ 1311965 h 4214191"/>
              <a:gd name="connsiteX110" fmla="*/ 1298714 w 6453809"/>
              <a:gd name="connsiteY110" fmla="*/ 1298713 h 4214191"/>
              <a:gd name="connsiteX111" fmla="*/ 1325218 w 6453809"/>
              <a:gd name="connsiteY111" fmla="*/ 1219200 h 4214191"/>
              <a:gd name="connsiteX112" fmla="*/ 1338470 w 6453809"/>
              <a:gd name="connsiteY112" fmla="*/ 1179443 h 4214191"/>
              <a:gd name="connsiteX113" fmla="*/ 1351722 w 6453809"/>
              <a:gd name="connsiteY113" fmla="*/ 1086678 h 4214191"/>
              <a:gd name="connsiteX114" fmla="*/ 1378227 w 6453809"/>
              <a:gd name="connsiteY114" fmla="*/ 914400 h 4214191"/>
              <a:gd name="connsiteX115" fmla="*/ 1391479 w 6453809"/>
              <a:gd name="connsiteY115" fmla="*/ 781878 h 4214191"/>
              <a:gd name="connsiteX116" fmla="*/ 1404731 w 6453809"/>
              <a:gd name="connsiteY116" fmla="*/ 715617 h 4214191"/>
              <a:gd name="connsiteX117" fmla="*/ 1431235 w 6453809"/>
              <a:gd name="connsiteY117" fmla="*/ 583095 h 4214191"/>
              <a:gd name="connsiteX118" fmla="*/ 1444487 w 6453809"/>
              <a:gd name="connsiteY118" fmla="*/ 490330 h 4214191"/>
              <a:gd name="connsiteX119" fmla="*/ 1457740 w 6453809"/>
              <a:gd name="connsiteY119" fmla="*/ 424069 h 4214191"/>
              <a:gd name="connsiteX120" fmla="*/ 1470992 w 6453809"/>
              <a:gd name="connsiteY120" fmla="*/ 304800 h 4214191"/>
              <a:gd name="connsiteX121" fmla="*/ 1457740 w 6453809"/>
              <a:gd name="connsiteY121" fmla="*/ 106017 h 4214191"/>
              <a:gd name="connsiteX122" fmla="*/ 1444487 w 6453809"/>
              <a:gd name="connsiteY122" fmla="*/ 66260 h 4214191"/>
              <a:gd name="connsiteX123" fmla="*/ 1364974 w 6453809"/>
              <a:gd name="connsiteY123" fmla="*/ 13252 h 4214191"/>
              <a:gd name="connsiteX124" fmla="*/ 1311966 w 6453809"/>
              <a:gd name="connsiteY124" fmla="*/ 0 h 4214191"/>
              <a:gd name="connsiteX125" fmla="*/ 834887 w 6453809"/>
              <a:gd name="connsiteY125" fmla="*/ 26504 h 4214191"/>
              <a:gd name="connsiteX126" fmla="*/ 742122 w 6453809"/>
              <a:gd name="connsiteY126" fmla="*/ 39756 h 4214191"/>
              <a:gd name="connsiteX127" fmla="*/ 649357 w 6453809"/>
              <a:gd name="connsiteY127" fmla="*/ 66260 h 4214191"/>
              <a:gd name="connsiteX128" fmla="*/ 556592 w 6453809"/>
              <a:gd name="connsiteY128" fmla="*/ 106017 h 4214191"/>
              <a:gd name="connsiteX129" fmla="*/ 503583 w 6453809"/>
              <a:gd name="connsiteY129" fmla="*/ 132521 h 4214191"/>
              <a:gd name="connsiteX130" fmla="*/ 463827 w 6453809"/>
              <a:gd name="connsiteY130" fmla="*/ 145773 h 4214191"/>
              <a:gd name="connsiteX131" fmla="*/ 357809 w 6453809"/>
              <a:gd name="connsiteY131" fmla="*/ 198782 h 4214191"/>
              <a:gd name="connsiteX132" fmla="*/ 291548 w 6453809"/>
              <a:gd name="connsiteY132" fmla="*/ 238539 h 4214191"/>
              <a:gd name="connsiteX133" fmla="*/ 172279 w 6453809"/>
              <a:gd name="connsiteY133" fmla="*/ 304800 h 4214191"/>
              <a:gd name="connsiteX134" fmla="*/ 106018 w 6453809"/>
              <a:gd name="connsiteY134" fmla="*/ 344556 h 4214191"/>
              <a:gd name="connsiteX135" fmla="*/ 66261 w 6453809"/>
              <a:gd name="connsiteY135" fmla="*/ 371060 h 4214191"/>
              <a:gd name="connsiteX136" fmla="*/ 26505 w 6453809"/>
              <a:gd name="connsiteY136" fmla="*/ 384313 h 4214191"/>
              <a:gd name="connsiteX137" fmla="*/ 0 w 6453809"/>
              <a:gd name="connsiteY137" fmla="*/ 397565 h 421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6453809" h="4214191">
                <a:moveTo>
                  <a:pt x="6453809" y="4214191"/>
                </a:moveTo>
                <a:cubicBezTo>
                  <a:pt x="6352209" y="4205356"/>
                  <a:pt x="6249967" y="4202111"/>
                  <a:pt x="6149009" y="4187687"/>
                </a:cubicBezTo>
                <a:cubicBezTo>
                  <a:pt x="6020988" y="4169397"/>
                  <a:pt x="6087238" y="4178308"/>
                  <a:pt x="5950227" y="4161182"/>
                </a:cubicBezTo>
                <a:cubicBezTo>
                  <a:pt x="5879549" y="4165599"/>
                  <a:pt x="5808764" y="4168553"/>
                  <a:pt x="5738192" y="4174434"/>
                </a:cubicBezTo>
                <a:cubicBezTo>
                  <a:pt x="5503483" y="4193993"/>
                  <a:pt x="5734351" y="4178481"/>
                  <a:pt x="5565914" y="4200939"/>
                </a:cubicBezTo>
                <a:cubicBezTo>
                  <a:pt x="5521909" y="4206806"/>
                  <a:pt x="5477566" y="4209774"/>
                  <a:pt x="5433392" y="4214191"/>
                </a:cubicBezTo>
                <a:lnTo>
                  <a:pt x="4744279" y="4200939"/>
                </a:lnTo>
                <a:cubicBezTo>
                  <a:pt x="4726077" y="4200289"/>
                  <a:pt x="4709050" y="4191638"/>
                  <a:pt x="4691270" y="4187687"/>
                </a:cubicBezTo>
                <a:cubicBezTo>
                  <a:pt x="4669282" y="4182801"/>
                  <a:pt x="4647360" y="4177228"/>
                  <a:pt x="4625009" y="4174434"/>
                </a:cubicBezTo>
                <a:cubicBezTo>
                  <a:pt x="4576594" y="4168382"/>
                  <a:pt x="4527871" y="4165073"/>
                  <a:pt x="4479235" y="4161182"/>
                </a:cubicBezTo>
                <a:cubicBezTo>
                  <a:pt x="4417432" y="4156238"/>
                  <a:pt x="4355427" y="4153808"/>
                  <a:pt x="4293705" y="4147930"/>
                </a:cubicBezTo>
                <a:cubicBezTo>
                  <a:pt x="4262610" y="4144969"/>
                  <a:pt x="4232125" y="4136460"/>
                  <a:pt x="4200940" y="4134678"/>
                </a:cubicBezTo>
                <a:cubicBezTo>
                  <a:pt x="4077376" y="4127617"/>
                  <a:pt x="3953566" y="4125843"/>
                  <a:pt x="3829879" y="4121426"/>
                </a:cubicBezTo>
                <a:cubicBezTo>
                  <a:pt x="3803375" y="4117008"/>
                  <a:pt x="3776640" y="4113803"/>
                  <a:pt x="3750366" y="4108173"/>
                </a:cubicBezTo>
                <a:cubicBezTo>
                  <a:pt x="3714748" y="4100540"/>
                  <a:pt x="3680068" y="4088813"/>
                  <a:pt x="3644348" y="4081669"/>
                </a:cubicBezTo>
                <a:cubicBezTo>
                  <a:pt x="3622261" y="4077252"/>
                  <a:pt x="3600035" y="4073482"/>
                  <a:pt x="3578087" y="4068417"/>
                </a:cubicBezTo>
                <a:cubicBezTo>
                  <a:pt x="3542593" y="4060226"/>
                  <a:pt x="3472070" y="4041913"/>
                  <a:pt x="3472070" y="4041913"/>
                </a:cubicBezTo>
                <a:cubicBezTo>
                  <a:pt x="3494101" y="4019882"/>
                  <a:pt x="3508237" y="4002279"/>
                  <a:pt x="3538331" y="3988904"/>
                </a:cubicBezTo>
                <a:cubicBezTo>
                  <a:pt x="3563861" y="3977557"/>
                  <a:pt x="3617844" y="3962400"/>
                  <a:pt x="3617844" y="3962400"/>
                </a:cubicBezTo>
                <a:cubicBezTo>
                  <a:pt x="3664103" y="3916140"/>
                  <a:pt x="3632495" y="3939846"/>
                  <a:pt x="3723861" y="3909391"/>
                </a:cubicBezTo>
                <a:lnTo>
                  <a:pt x="3763618" y="3896139"/>
                </a:lnTo>
                <a:cubicBezTo>
                  <a:pt x="3854754" y="3835381"/>
                  <a:pt x="3812911" y="3853203"/>
                  <a:pt x="3882887" y="3829878"/>
                </a:cubicBezTo>
                <a:lnTo>
                  <a:pt x="3962400" y="3776869"/>
                </a:lnTo>
                <a:cubicBezTo>
                  <a:pt x="3975652" y="3768034"/>
                  <a:pt x="3987047" y="3755402"/>
                  <a:pt x="4002157" y="3750365"/>
                </a:cubicBezTo>
                <a:lnTo>
                  <a:pt x="4121427" y="3710608"/>
                </a:lnTo>
                <a:cubicBezTo>
                  <a:pt x="4134679" y="3706191"/>
                  <a:pt x="4149560" y="3705105"/>
                  <a:pt x="4161183" y="3697356"/>
                </a:cubicBezTo>
                <a:lnTo>
                  <a:pt x="4280453" y="3617843"/>
                </a:lnTo>
                <a:cubicBezTo>
                  <a:pt x="4293705" y="3609008"/>
                  <a:pt x="4308947" y="3602601"/>
                  <a:pt x="4320209" y="3591339"/>
                </a:cubicBezTo>
                <a:cubicBezTo>
                  <a:pt x="4329044" y="3582504"/>
                  <a:pt x="4336000" y="3571262"/>
                  <a:pt x="4346714" y="3564834"/>
                </a:cubicBezTo>
                <a:cubicBezTo>
                  <a:pt x="4358692" y="3557647"/>
                  <a:pt x="4373976" y="3557829"/>
                  <a:pt x="4386470" y="3551582"/>
                </a:cubicBezTo>
                <a:cubicBezTo>
                  <a:pt x="4400716" y="3544459"/>
                  <a:pt x="4413790" y="3535028"/>
                  <a:pt x="4426227" y="3525078"/>
                </a:cubicBezTo>
                <a:cubicBezTo>
                  <a:pt x="4435983" y="3517273"/>
                  <a:pt x="4442017" y="3505001"/>
                  <a:pt x="4452731" y="3498573"/>
                </a:cubicBezTo>
                <a:cubicBezTo>
                  <a:pt x="4464709" y="3491386"/>
                  <a:pt x="4479235" y="3489738"/>
                  <a:pt x="4492487" y="3485321"/>
                </a:cubicBezTo>
                <a:cubicBezTo>
                  <a:pt x="4523883" y="3453926"/>
                  <a:pt x="4553554" y="3420792"/>
                  <a:pt x="4598505" y="3405808"/>
                </a:cubicBezTo>
                <a:lnTo>
                  <a:pt x="4638261" y="3392556"/>
                </a:lnTo>
                <a:cubicBezTo>
                  <a:pt x="4684522" y="3346297"/>
                  <a:pt x="4652913" y="3370003"/>
                  <a:pt x="4744279" y="3339547"/>
                </a:cubicBezTo>
                <a:lnTo>
                  <a:pt x="4744279" y="3339547"/>
                </a:lnTo>
                <a:cubicBezTo>
                  <a:pt x="4757531" y="3330712"/>
                  <a:pt x="4769481" y="3319511"/>
                  <a:pt x="4784035" y="3313043"/>
                </a:cubicBezTo>
                <a:cubicBezTo>
                  <a:pt x="4809565" y="3301696"/>
                  <a:pt x="4863548" y="3286539"/>
                  <a:pt x="4863548" y="3286539"/>
                </a:cubicBezTo>
                <a:cubicBezTo>
                  <a:pt x="4872383" y="3277704"/>
                  <a:pt x="4878878" y="3265622"/>
                  <a:pt x="4890053" y="3260034"/>
                </a:cubicBezTo>
                <a:cubicBezTo>
                  <a:pt x="4915041" y="3247540"/>
                  <a:pt x="4969566" y="3233530"/>
                  <a:pt x="4969566" y="3233530"/>
                </a:cubicBezTo>
                <a:cubicBezTo>
                  <a:pt x="5092952" y="3151273"/>
                  <a:pt x="4977006" y="3218686"/>
                  <a:pt x="5300870" y="3193773"/>
                </a:cubicBezTo>
                <a:cubicBezTo>
                  <a:pt x="5319030" y="3192376"/>
                  <a:pt x="5336434" y="3185755"/>
                  <a:pt x="5353879" y="3180521"/>
                </a:cubicBezTo>
                <a:cubicBezTo>
                  <a:pt x="5380639" y="3172493"/>
                  <a:pt x="5433392" y="3154017"/>
                  <a:pt x="5433392" y="3154017"/>
                </a:cubicBezTo>
                <a:cubicBezTo>
                  <a:pt x="5539406" y="3083341"/>
                  <a:pt x="5411306" y="3176103"/>
                  <a:pt x="5499653" y="3087756"/>
                </a:cubicBezTo>
                <a:cubicBezTo>
                  <a:pt x="5510915" y="3076494"/>
                  <a:pt x="5526157" y="3070087"/>
                  <a:pt x="5539409" y="3061252"/>
                </a:cubicBezTo>
                <a:cubicBezTo>
                  <a:pt x="5526157" y="3056835"/>
                  <a:pt x="5507772" y="3059367"/>
                  <a:pt x="5499653" y="3048000"/>
                </a:cubicBezTo>
                <a:cubicBezTo>
                  <a:pt x="5483414" y="3025266"/>
                  <a:pt x="5481983" y="2994991"/>
                  <a:pt x="5473148" y="2968487"/>
                </a:cubicBezTo>
                <a:cubicBezTo>
                  <a:pt x="5468731" y="2955235"/>
                  <a:pt x="5467645" y="2940353"/>
                  <a:pt x="5459896" y="2928730"/>
                </a:cubicBezTo>
                <a:cubicBezTo>
                  <a:pt x="5440214" y="2899207"/>
                  <a:pt x="5433866" y="2884052"/>
                  <a:pt x="5406887" y="2862469"/>
                </a:cubicBezTo>
                <a:cubicBezTo>
                  <a:pt x="5394450" y="2852520"/>
                  <a:pt x="5379224" y="2846330"/>
                  <a:pt x="5367131" y="2835965"/>
                </a:cubicBezTo>
                <a:cubicBezTo>
                  <a:pt x="5321072" y="2796485"/>
                  <a:pt x="5297342" y="2750858"/>
                  <a:pt x="5234609" y="2729947"/>
                </a:cubicBezTo>
                <a:lnTo>
                  <a:pt x="5035827" y="2663687"/>
                </a:lnTo>
                <a:lnTo>
                  <a:pt x="4956314" y="2637182"/>
                </a:lnTo>
                <a:cubicBezTo>
                  <a:pt x="4943062" y="2632765"/>
                  <a:pt x="4930109" y="2627318"/>
                  <a:pt x="4916557" y="2623930"/>
                </a:cubicBezTo>
                <a:cubicBezTo>
                  <a:pt x="4898887" y="2619513"/>
                  <a:pt x="4881061" y="2615682"/>
                  <a:pt x="4863548" y="2610678"/>
                </a:cubicBezTo>
                <a:cubicBezTo>
                  <a:pt x="4850117" y="2606841"/>
                  <a:pt x="4837223" y="2601264"/>
                  <a:pt x="4823792" y="2597426"/>
                </a:cubicBezTo>
                <a:cubicBezTo>
                  <a:pt x="4806279" y="2592422"/>
                  <a:pt x="4788296" y="2589177"/>
                  <a:pt x="4770783" y="2584173"/>
                </a:cubicBezTo>
                <a:cubicBezTo>
                  <a:pt x="4699098" y="2563691"/>
                  <a:pt x="4761753" y="2573833"/>
                  <a:pt x="4664766" y="2557669"/>
                </a:cubicBezTo>
                <a:cubicBezTo>
                  <a:pt x="4542174" y="2537237"/>
                  <a:pt x="4540529" y="2543490"/>
                  <a:pt x="4386470" y="2531165"/>
                </a:cubicBezTo>
                <a:cubicBezTo>
                  <a:pt x="4337834" y="2527274"/>
                  <a:pt x="4289380" y="2521159"/>
                  <a:pt x="4240696" y="2517913"/>
                </a:cubicBezTo>
                <a:cubicBezTo>
                  <a:pt x="3921463" y="2496630"/>
                  <a:pt x="4083473" y="2515442"/>
                  <a:pt x="3843131" y="2491408"/>
                </a:cubicBezTo>
                <a:cubicBezTo>
                  <a:pt x="3803328" y="2487428"/>
                  <a:pt x="3763511" y="2483443"/>
                  <a:pt x="3723861" y="2478156"/>
                </a:cubicBezTo>
                <a:cubicBezTo>
                  <a:pt x="3613388" y="2463426"/>
                  <a:pt x="3678024" y="2468308"/>
                  <a:pt x="3578087" y="2451652"/>
                </a:cubicBezTo>
                <a:cubicBezTo>
                  <a:pt x="3500749" y="2438763"/>
                  <a:pt x="3398062" y="2429836"/>
                  <a:pt x="3326296" y="2411895"/>
                </a:cubicBezTo>
                <a:cubicBezTo>
                  <a:pt x="3247219" y="2392126"/>
                  <a:pt x="3291253" y="2401637"/>
                  <a:pt x="3193774" y="2385391"/>
                </a:cubicBezTo>
                <a:cubicBezTo>
                  <a:pt x="3145445" y="2240400"/>
                  <a:pt x="3222522" y="2460013"/>
                  <a:pt x="3154018" y="2305878"/>
                </a:cubicBezTo>
                <a:cubicBezTo>
                  <a:pt x="3142671" y="2280348"/>
                  <a:pt x="3136349" y="2252869"/>
                  <a:pt x="3127514" y="2226365"/>
                </a:cubicBezTo>
                <a:lnTo>
                  <a:pt x="3101009" y="2146852"/>
                </a:lnTo>
                <a:cubicBezTo>
                  <a:pt x="3096592" y="2133600"/>
                  <a:pt x="3091145" y="2120647"/>
                  <a:pt x="3087757" y="2107095"/>
                </a:cubicBezTo>
                <a:cubicBezTo>
                  <a:pt x="3083512" y="2090113"/>
                  <a:pt x="3070758" y="2033340"/>
                  <a:pt x="3061253" y="2014330"/>
                </a:cubicBezTo>
                <a:cubicBezTo>
                  <a:pt x="3054130" y="2000084"/>
                  <a:pt x="3042650" y="1988402"/>
                  <a:pt x="3034748" y="1974573"/>
                </a:cubicBezTo>
                <a:cubicBezTo>
                  <a:pt x="3024947" y="1957421"/>
                  <a:pt x="3018045" y="1938717"/>
                  <a:pt x="3008244" y="1921565"/>
                </a:cubicBezTo>
                <a:cubicBezTo>
                  <a:pt x="3000342" y="1907736"/>
                  <a:pt x="2989642" y="1895637"/>
                  <a:pt x="2981740" y="1881808"/>
                </a:cubicBezTo>
                <a:cubicBezTo>
                  <a:pt x="2960258" y="1844214"/>
                  <a:pt x="2956401" y="1821324"/>
                  <a:pt x="2928731" y="1789043"/>
                </a:cubicBezTo>
                <a:cubicBezTo>
                  <a:pt x="2912469" y="1770070"/>
                  <a:pt x="2891984" y="1755007"/>
                  <a:pt x="2875722" y="1736034"/>
                </a:cubicBezTo>
                <a:cubicBezTo>
                  <a:pt x="2865357" y="1723941"/>
                  <a:pt x="2860480" y="1707540"/>
                  <a:pt x="2849218" y="1696278"/>
                </a:cubicBezTo>
                <a:cubicBezTo>
                  <a:pt x="2823527" y="1670587"/>
                  <a:pt x="2802041" y="1667300"/>
                  <a:pt x="2769705" y="1656521"/>
                </a:cubicBezTo>
                <a:cubicBezTo>
                  <a:pt x="2760870" y="1647686"/>
                  <a:pt x="2754375" y="1635605"/>
                  <a:pt x="2743200" y="1630017"/>
                </a:cubicBezTo>
                <a:cubicBezTo>
                  <a:pt x="2726910" y="1621872"/>
                  <a:pt x="2707704" y="1621768"/>
                  <a:pt x="2690192" y="1616765"/>
                </a:cubicBezTo>
                <a:cubicBezTo>
                  <a:pt x="2676760" y="1612927"/>
                  <a:pt x="2663275" y="1609016"/>
                  <a:pt x="2650435" y="1603513"/>
                </a:cubicBezTo>
                <a:cubicBezTo>
                  <a:pt x="2554417" y="1562362"/>
                  <a:pt x="2642867" y="1586096"/>
                  <a:pt x="2531166" y="1563756"/>
                </a:cubicBezTo>
                <a:cubicBezTo>
                  <a:pt x="2456070" y="1568173"/>
                  <a:pt x="2380731" y="1569523"/>
                  <a:pt x="2305879" y="1577008"/>
                </a:cubicBezTo>
                <a:cubicBezTo>
                  <a:pt x="2254479" y="1582148"/>
                  <a:pt x="2235774" y="1620608"/>
                  <a:pt x="2199861" y="1656521"/>
                </a:cubicBezTo>
                <a:cubicBezTo>
                  <a:pt x="2135868" y="1720514"/>
                  <a:pt x="2213720" y="1639199"/>
                  <a:pt x="2146853" y="1722782"/>
                </a:cubicBezTo>
                <a:cubicBezTo>
                  <a:pt x="2139048" y="1732539"/>
                  <a:pt x="2129183" y="1740452"/>
                  <a:pt x="2120348" y="1749287"/>
                </a:cubicBezTo>
                <a:cubicBezTo>
                  <a:pt x="2087039" y="1849214"/>
                  <a:pt x="2131971" y="1726042"/>
                  <a:pt x="2080592" y="1828800"/>
                </a:cubicBezTo>
                <a:cubicBezTo>
                  <a:pt x="2074345" y="1841294"/>
                  <a:pt x="2074124" y="1856345"/>
                  <a:pt x="2067340" y="1868556"/>
                </a:cubicBezTo>
                <a:cubicBezTo>
                  <a:pt x="2051870" y="1896402"/>
                  <a:pt x="2028576" y="1919578"/>
                  <a:pt x="2014331" y="1948069"/>
                </a:cubicBezTo>
                <a:cubicBezTo>
                  <a:pt x="2005496" y="1965739"/>
                  <a:pt x="1995609" y="1982920"/>
                  <a:pt x="1987827" y="2001078"/>
                </a:cubicBezTo>
                <a:cubicBezTo>
                  <a:pt x="1982324" y="2013917"/>
                  <a:pt x="1980821" y="2028340"/>
                  <a:pt x="1974574" y="2040834"/>
                </a:cubicBezTo>
                <a:cubicBezTo>
                  <a:pt x="1967451" y="2055080"/>
                  <a:pt x="1954539" y="2066037"/>
                  <a:pt x="1948070" y="2080591"/>
                </a:cubicBezTo>
                <a:cubicBezTo>
                  <a:pt x="1936723" y="2106121"/>
                  <a:pt x="1930401" y="2133600"/>
                  <a:pt x="1921566" y="2160104"/>
                </a:cubicBezTo>
                <a:lnTo>
                  <a:pt x="1881809" y="2279373"/>
                </a:lnTo>
                <a:lnTo>
                  <a:pt x="1868557" y="2319130"/>
                </a:lnTo>
                <a:cubicBezTo>
                  <a:pt x="1864140" y="2332382"/>
                  <a:pt x="1865183" y="2349010"/>
                  <a:pt x="1855305" y="2358887"/>
                </a:cubicBezTo>
                <a:lnTo>
                  <a:pt x="1828800" y="2385391"/>
                </a:lnTo>
                <a:cubicBezTo>
                  <a:pt x="1818377" y="2416661"/>
                  <a:pt x="1819361" y="2433461"/>
                  <a:pt x="1789044" y="2451652"/>
                </a:cubicBezTo>
                <a:cubicBezTo>
                  <a:pt x="1777066" y="2458839"/>
                  <a:pt x="1762539" y="2460487"/>
                  <a:pt x="1749287" y="2464904"/>
                </a:cubicBezTo>
                <a:cubicBezTo>
                  <a:pt x="1676088" y="2460024"/>
                  <a:pt x="1571828" y="2486227"/>
                  <a:pt x="1510748" y="2425147"/>
                </a:cubicBezTo>
                <a:cubicBezTo>
                  <a:pt x="1499486" y="2413885"/>
                  <a:pt x="1493079" y="2398643"/>
                  <a:pt x="1484244" y="2385391"/>
                </a:cubicBezTo>
                <a:cubicBezTo>
                  <a:pt x="1475409" y="2358887"/>
                  <a:pt x="1461205" y="2333600"/>
                  <a:pt x="1457740" y="2305878"/>
                </a:cubicBezTo>
                <a:cubicBezTo>
                  <a:pt x="1446984" y="2219834"/>
                  <a:pt x="1450692" y="2214954"/>
                  <a:pt x="1431235" y="2146852"/>
                </a:cubicBezTo>
                <a:cubicBezTo>
                  <a:pt x="1427397" y="2133420"/>
                  <a:pt x="1424767" y="2119306"/>
                  <a:pt x="1417983" y="2107095"/>
                </a:cubicBezTo>
                <a:cubicBezTo>
                  <a:pt x="1402513" y="2079249"/>
                  <a:pt x="1382644" y="2054086"/>
                  <a:pt x="1364974" y="2027582"/>
                </a:cubicBezTo>
                <a:lnTo>
                  <a:pt x="1338470" y="1987826"/>
                </a:lnTo>
                <a:lnTo>
                  <a:pt x="1311966" y="1948069"/>
                </a:lnTo>
                <a:cubicBezTo>
                  <a:pt x="1266056" y="1718524"/>
                  <a:pt x="1297864" y="1907528"/>
                  <a:pt x="1272209" y="1616765"/>
                </a:cubicBezTo>
                <a:cubicBezTo>
                  <a:pt x="1264791" y="1532697"/>
                  <a:pt x="1245705" y="1364973"/>
                  <a:pt x="1245705" y="1364973"/>
                </a:cubicBezTo>
                <a:cubicBezTo>
                  <a:pt x="1250122" y="1347304"/>
                  <a:pt x="1247579" y="1326187"/>
                  <a:pt x="1258957" y="1311965"/>
                </a:cubicBezTo>
                <a:cubicBezTo>
                  <a:pt x="1267684" y="1301057"/>
                  <a:pt x="1290595" y="1310080"/>
                  <a:pt x="1298714" y="1298713"/>
                </a:cubicBezTo>
                <a:cubicBezTo>
                  <a:pt x="1314953" y="1275979"/>
                  <a:pt x="1316383" y="1245704"/>
                  <a:pt x="1325218" y="1219200"/>
                </a:cubicBezTo>
                <a:lnTo>
                  <a:pt x="1338470" y="1179443"/>
                </a:lnTo>
                <a:cubicBezTo>
                  <a:pt x="1342887" y="1148521"/>
                  <a:pt x="1346972" y="1117550"/>
                  <a:pt x="1351722" y="1086678"/>
                </a:cubicBezTo>
                <a:cubicBezTo>
                  <a:pt x="1363701" y="1008815"/>
                  <a:pt x="1368623" y="996030"/>
                  <a:pt x="1378227" y="914400"/>
                </a:cubicBezTo>
                <a:cubicBezTo>
                  <a:pt x="1383414" y="870310"/>
                  <a:pt x="1385612" y="825883"/>
                  <a:pt x="1391479" y="781878"/>
                </a:cubicBezTo>
                <a:cubicBezTo>
                  <a:pt x="1394456" y="759551"/>
                  <a:pt x="1401028" y="737835"/>
                  <a:pt x="1404731" y="715617"/>
                </a:cubicBezTo>
                <a:cubicBezTo>
                  <a:pt x="1425034" y="593795"/>
                  <a:pt x="1405836" y="659295"/>
                  <a:pt x="1431235" y="583095"/>
                </a:cubicBezTo>
                <a:cubicBezTo>
                  <a:pt x="1435652" y="552173"/>
                  <a:pt x="1439352" y="521141"/>
                  <a:pt x="1444487" y="490330"/>
                </a:cubicBezTo>
                <a:cubicBezTo>
                  <a:pt x="1448190" y="468112"/>
                  <a:pt x="1454554" y="446367"/>
                  <a:pt x="1457740" y="424069"/>
                </a:cubicBezTo>
                <a:cubicBezTo>
                  <a:pt x="1463397" y="384470"/>
                  <a:pt x="1466575" y="344556"/>
                  <a:pt x="1470992" y="304800"/>
                </a:cubicBezTo>
                <a:cubicBezTo>
                  <a:pt x="1466575" y="238539"/>
                  <a:pt x="1465074" y="172019"/>
                  <a:pt x="1457740" y="106017"/>
                </a:cubicBezTo>
                <a:cubicBezTo>
                  <a:pt x="1456197" y="92133"/>
                  <a:pt x="1454365" y="76138"/>
                  <a:pt x="1444487" y="66260"/>
                </a:cubicBezTo>
                <a:cubicBezTo>
                  <a:pt x="1421963" y="43736"/>
                  <a:pt x="1395877" y="20978"/>
                  <a:pt x="1364974" y="13252"/>
                </a:cubicBezTo>
                <a:lnTo>
                  <a:pt x="1311966" y="0"/>
                </a:lnTo>
                <a:cubicBezTo>
                  <a:pt x="777143" y="17827"/>
                  <a:pt x="1067564" y="-9292"/>
                  <a:pt x="834887" y="26504"/>
                </a:cubicBezTo>
                <a:cubicBezTo>
                  <a:pt x="804015" y="31254"/>
                  <a:pt x="772854" y="34168"/>
                  <a:pt x="742122" y="39756"/>
                </a:cubicBezTo>
                <a:cubicBezTo>
                  <a:pt x="705516" y="46412"/>
                  <a:pt x="683418" y="54907"/>
                  <a:pt x="649357" y="66260"/>
                </a:cubicBezTo>
                <a:cubicBezTo>
                  <a:pt x="568790" y="119972"/>
                  <a:pt x="654390" y="69343"/>
                  <a:pt x="556592" y="106017"/>
                </a:cubicBezTo>
                <a:cubicBezTo>
                  <a:pt x="538095" y="112953"/>
                  <a:pt x="521741" y="124739"/>
                  <a:pt x="503583" y="132521"/>
                </a:cubicBezTo>
                <a:cubicBezTo>
                  <a:pt x="490744" y="138024"/>
                  <a:pt x="476544" y="139993"/>
                  <a:pt x="463827" y="145773"/>
                </a:cubicBezTo>
                <a:cubicBezTo>
                  <a:pt x="427858" y="162123"/>
                  <a:pt x="357809" y="198782"/>
                  <a:pt x="357809" y="198782"/>
                </a:cubicBezTo>
                <a:cubicBezTo>
                  <a:pt x="298349" y="258244"/>
                  <a:pt x="368960" y="195533"/>
                  <a:pt x="291548" y="238539"/>
                </a:cubicBezTo>
                <a:cubicBezTo>
                  <a:pt x="154837" y="314488"/>
                  <a:pt x="262240" y="274811"/>
                  <a:pt x="172279" y="304800"/>
                </a:cubicBezTo>
                <a:cubicBezTo>
                  <a:pt x="120509" y="356568"/>
                  <a:pt x="174831" y="310150"/>
                  <a:pt x="106018" y="344556"/>
                </a:cubicBezTo>
                <a:cubicBezTo>
                  <a:pt x="91772" y="351679"/>
                  <a:pt x="80507" y="363937"/>
                  <a:pt x="66261" y="371060"/>
                </a:cubicBezTo>
                <a:cubicBezTo>
                  <a:pt x="53767" y="377307"/>
                  <a:pt x="39475" y="379125"/>
                  <a:pt x="26505" y="384313"/>
                </a:cubicBezTo>
                <a:cubicBezTo>
                  <a:pt x="17334" y="387982"/>
                  <a:pt x="8835" y="393148"/>
                  <a:pt x="0" y="397565"/>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Picture 122">
            <a:extLst>
              <a:ext uri="{FF2B5EF4-FFF2-40B4-BE49-F238E27FC236}">
                <a16:creationId xmlns="" xmlns:a16="http://schemas.microsoft.com/office/drawing/2014/main" id="{EAC015BC-9D09-E841-BF59-A6FDDB43D8DE}"/>
              </a:ext>
            </a:extLst>
          </p:cNvPr>
          <p:cNvPicPr>
            <a:picLocks noChangeAspect="1"/>
          </p:cNvPicPr>
          <p:nvPr/>
        </p:nvPicPr>
        <p:blipFill>
          <a:blip r:embed="rId5"/>
          <a:stretch>
            <a:fillRect/>
          </a:stretch>
        </p:blipFill>
        <p:spPr>
          <a:xfrm>
            <a:off x="9930568" y="4948027"/>
            <a:ext cx="291890" cy="291890"/>
          </a:xfrm>
          <a:prstGeom prst="rect">
            <a:avLst/>
          </a:prstGeom>
        </p:spPr>
      </p:pic>
      <p:sp>
        <p:nvSpPr>
          <p:cNvPr id="124" name="TextBox 123">
            <a:extLst>
              <a:ext uri="{FF2B5EF4-FFF2-40B4-BE49-F238E27FC236}">
                <a16:creationId xmlns="" xmlns:a16="http://schemas.microsoft.com/office/drawing/2014/main" id="{6C0E943A-D961-D442-A45F-1BB9B2B1AA8C}"/>
              </a:ext>
            </a:extLst>
          </p:cNvPr>
          <p:cNvSpPr txBox="1"/>
          <p:nvPr/>
        </p:nvSpPr>
        <p:spPr>
          <a:xfrm>
            <a:off x="1802974" y="463386"/>
            <a:ext cx="838200" cy="307777"/>
          </a:xfrm>
          <a:prstGeom prst="rect">
            <a:avLst/>
          </a:prstGeom>
          <a:noFill/>
        </p:spPr>
        <p:txBody>
          <a:bodyPr wrap="square" rtlCol="0">
            <a:spAutoFit/>
          </a:bodyPr>
          <a:lstStyle/>
          <a:p>
            <a:pPr algn="ctr"/>
            <a:r>
              <a:rPr lang="en-US" sz="1400" b="1" dirty="0"/>
              <a:t>PLMN-1</a:t>
            </a:r>
          </a:p>
        </p:txBody>
      </p:sp>
      <p:sp>
        <p:nvSpPr>
          <p:cNvPr id="125" name="TextBox 124">
            <a:extLst>
              <a:ext uri="{FF2B5EF4-FFF2-40B4-BE49-F238E27FC236}">
                <a16:creationId xmlns="" xmlns:a16="http://schemas.microsoft.com/office/drawing/2014/main" id="{B31961CC-6E73-5E4C-978C-F7A9C56A91EC}"/>
              </a:ext>
            </a:extLst>
          </p:cNvPr>
          <p:cNvSpPr txBox="1"/>
          <p:nvPr/>
        </p:nvSpPr>
        <p:spPr>
          <a:xfrm>
            <a:off x="9646906" y="467695"/>
            <a:ext cx="838200" cy="307777"/>
          </a:xfrm>
          <a:prstGeom prst="rect">
            <a:avLst/>
          </a:prstGeom>
          <a:noFill/>
        </p:spPr>
        <p:txBody>
          <a:bodyPr wrap="square" rtlCol="0">
            <a:spAutoFit/>
          </a:bodyPr>
          <a:lstStyle/>
          <a:p>
            <a:pPr algn="ctr"/>
            <a:r>
              <a:rPr lang="en-US" sz="1400" b="1" dirty="0"/>
              <a:t>PLMN-2</a:t>
            </a:r>
          </a:p>
        </p:txBody>
      </p:sp>
      <p:sp>
        <p:nvSpPr>
          <p:cNvPr id="126" name="Rectangle 125">
            <a:extLst>
              <a:ext uri="{FF2B5EF4-FFF2-40B4-BE49-F238E27FC236}">
                <a16:creationId xmlns="" xmlns:a16="http://schemas.microsoft.com/office/drawing/2014/main" id="{540EBDA0-ED12-5E4F-8372-56EDA50BDCDE}"/>
              </a:ext>
            </a:extLst>
          </p:cNvPr>
          <p:cNvSpPr>
            <a:spLocks/>
          </p:cNvSpPr>
          <p:nvPr/>
        </p:nvSpPr>
        <p:spPr>
          <a:xfrm>
            <a:off x="1768649" y="5867003"/>
            <a:ext cx="8640000" cy="646331"/>
          </a:xfrm>
          <a:prstGeom prst="rect">
            <a:avLst/>
          </a:prstGeom>
          <a:solidFill>
            <a:schemeClr val="bg1">
              <a:lumMod val="7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a:spAutoFit/>
          </a:bodyPr>
          <a:lstStyle/>
          <a:p>
            <a:pPr algn="ctr"/>
            <a:r>
              <a:rPr lang="en-US" altLang="en-US" dirty="0"/>
              <a:t>GPRS MS located in PLMN1 sends IP packets to a host connected to the IP network (e.g. to a Web server connected to the Internet).</a:t>
            </a:r>
          </a:p>
        </p:txBody>
      </p:sp>
      <p:sp>
        <p:nvSpPr>
          <p:cNvPr id="127" name="Rectangle 126">
            <a:extLst>
              <a:ext uri="{FF2B5EF4-FFF2-40B4-BE49-F238E27FC236}">
                <a16:creationId xmlns="" xmlns:a16="http://schemas.microsoft.com/office/drawing/2014/main" id="{9BC3722F-2EF9-244D-AC89-C20702E205DF}"/>
              </a:ext>
            </a:extLst>
          </p:cNvPr>
          <p:cNvSpPr>
            <a:spLocks/>
          </p:cNvSpPr>
          <p:nvPr/>
        </p:nvSpPr>
        <p:spPr>
          <a:xfrm>
            <a:off x="1768649" y="5728502"/>
            <a:ext cx="8640000" cy="923330"/>
          </a:xfrm>
          <a:prstGeom prst="rect">
            <a:avLst/>
          </a:prstGeom>
          <a:solidFill>
            <a:schemeClr val="bg1">
              <a:lumMod val="7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a:spAutoFit/>
          </a:bodyPr>
          <a:lstStyle/>
          <a:p>
            <a:pPr algn="ctr"/>
            <a:r>
              <a:rPr lang="en-US" altLang="en-US" dirty="0"/>
              <a:t> SGSN that the MS is registered with encapsulates the IP packets coming from the MS, examines the PDP context and routes them through the intra-PLMN GPRS backbone to the appropriate GGSN.</a:t>
            </a:r>
          </a:p>
        </p:txBody>
      </p:sp>
      <p:sp>
        <p:nvSpPr>
          <p:cNvPr id="128" name="Rectangle 127">
            <a:extLst>
              <a:ext uri="{FF2B5EF4-FFF2-40B4-BE49-F238E27FC236}">
                <a16:creationId xmlns="" xmlns:a16="http://schemas.microsoft.com/office/drawing/2014/main" id="{526A326F-24D8-C744-8810-44827BA1278E}"/>
              </a:ext>
            </a:extLst>
          </p:cNvPr>
          <p:cNvSpPr>
            <a:spLocks/>
          </p:cNvSpPr>
          <p:nvPr/>
        </p:nvSpPr>
        <p:spPr>
          <a:xfrm>
            <a:off x="1768649" y="5728503"/>
            <a:ext cx="8640000" cy="646331"/>
          </a:xfrm>
          <a:prstGeom prst="rect">
            <a:avLst/>
          </a:prstGeom>
          <a:solidFill>
            <a:schemeClr val="bg1">
              <a:lumMod val="7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a:spAutoFit/>
          </a:bodyPr>
          <a:lstStyle/>
          <a:p>
            <a:pPr algn="ctr"/>
            <a:r>
              <a:rPr lang="en-US" altLang="en-US" dirty="0"/>
              <a:t> GGSN de-encapsulates the packets and sends them out on the IP network, where IP routing mechanisms are used to transfer the packets to the access router of the destination network.</a:t>
            </a:r>
          </a:p>
        </p:txBody>
      </p:sp>
      <p:sp>
        <p:nvSpPr>
          <p:cNvPr id="129" name="Rectangle 128">
            <a:extLst>
              <a:ext uri="{FF2B5EF4-FFF2-40B4-BE49-F238E27FC236}">
                <a16:creationId xmlns="" xmlns:a16="http://schemas.microsoft.com/office/drawing/2014/main" id="{23587484-4B34-664C-B8DD-A04C24AE519E}"/>
              </a:ext>
            </a:extLst>
          </p:cNvPr>
          <p:cNvSpPr>
            <a:spLocks/>
          </p:cNvSpPr>
          <p:nvPr/>
        </p:nvSpPr>
        <p:spPr>
          <a:xfrm>
            <a:off x="4223042" y="6005501"/>
            <a:ext cx="3731214" cy="369332"/>
          </a:xfrm>
          <a:prstGeom prst="rect">
            <a:avLst/>
          </a:prstGeom>
          <a:solidFill>
            <a:schemeClr val="bg1">
              <a:lumMod val="7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spAutoFit/>
          </a:bodyPr>
          <a:lstStyle/>
          <a:p>
            <a:pPr algn="ctr"/>
            <a:r>
              <a:rPr lang="en-US" altLang="en-US" dirty="0"/>
              <a:t>Finally, delivers IP packets to the host.</a:t>
            </a:r>
          </a:p>
        </p:txBody>
      </p:sp>
      <p:sp>
        <p:nvSpPr>
          <p:cNvPr id="130" name="Rectangle 129">
            <a:extLst>
              <a:ext uri="{FF2B5EF4-FFF2-40B4-BE49-F238E27FC236}">
                <a16:creationId xmlns="" xmlns:a16="http://schemas.microsoft.com/office/drawing/2014/main" id="{ED5C8939-D2E9-8E4A-8094-A448597DC7DC}"/>
              </a:ext>
            </a:extLst>
          </p:cNvPr>
          <p:cNvSpPr>
            <a:spLocks/>
          </p:cNvSpPr>
          <p:nvPr/>
        </p:nvSpPr>
        <p:spPr>
          <a:xfrm>
            <a:off x="3898531" y="6005501"/>
            <a:ext cx="4380237" cy="369332"/>
          </a:xfrm>
          <a:prstGeom prst="rect">
            <a:avLst/>
          </a:prstGeom>
          <a:solidFill>
            <a:schemeClr val="bg1">
              <a:lumMod val="7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spAutoFit/>
          </a:bodyPr>
          <a:lstStyle/>
          <a:p>
            <a:pPr algn="ctr"/>
            <a:r>
              <a:rPr lang="en-US" altLang="en-US" dirty="0"/>
              <a:t>Home-PLMN of the mobile station is PLMN2.</a:t>
            </a:r>
          </a:p>
        </p:txBody>
      </p:sp>
      <p:sp>
        <p:nvSpPr>
          <p:cNvPr id="131" name="Rectangle 130">
            <a:extLst>
              <a:ext uri="{FF2B5EF4-FFF2-40B4-BE49-F238E27FC236}">
                <a16:creationId xmlns="" xmlns:a16="http://schemas.microsoft.com/office/drawing/2014/main" id="{EC99C51F-973C-7049-8762-51683DB4AC01}"/>
              </a:ext>
            </a:extLst>
          </p:cNvPr>
          <p:cNvSpPr>
            <a:spLocks/>
          </p:cNvSpPr>
          <p:nvPr/>
        </p:nvSpPr>
        <p:spPr>
          <a:xfrm>
            <a:off x="1768649" y="5867003"/>
            <a:ext cx="8640000" cy="646331"/>
          </a:xfrm>
          <a:prstGeom prst="rect">
            <a:avLst/>
          </a:prstGeom>
          <a:solidFill>
            <a:schemeClr val="bg1">
              <a:lumMod val="7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a:spAutoFit/>
          </a:bodyPr>
          <a:lstStyle/>
          <a:p>
            <a:pPr algn="ctr"/>
            <a:r>
              <a:rPr lang="en-US" altLang="en-US" dirty="0"/>
              <a:t>An IP address has been assigned to MS by the GGSN of PLMN2 and so, MS’s IP address has the same network prefix as the IP address of the GGSN in PLMN2.</a:t>
            </a:r>
          </a:p>
        </p:txBody>
      </p:sp>
      <p:sp>
        <p:nvSpPr>
          <p:cNvPr id="132" name="Rectangle 131">
            <a:extLst>
              <a:ext uri="{FF2B5EF4-FFF2-40B4-BE49-F238E27FC236}">
                <a16:creationId xmlns="" xmlns:a16="http://schemas.microsoft.com/office/drawing/2014/main" id="{97E26F3C-F376-7847-8ECC-70F1A628991A}"/>
              </a:ext>
            </a:extLst>
          </p:cNvPr>
          <p:cNvSpPr>
            <a:spLocks/>
          </p:cNvSpPr>
          <p:nvPr/>
        </p:nvSpPr>
        <p:spPr>
          <a:xfrm>
            <a:off x="1768649" y="5867003"/>
            <a:ext cx="8640000" cy="646331"/>
          </a:xfrm>
          <a:prstGeom prst="rect">
            <a:avLst/>
          </a:prstGeom>
          <a:solidFill>
            <a:schemeClr val="bg1">
              <a:lumMod val="7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a:spAutoFit/>
          </a:bodyPr>
          <a:lstStyle/>
          <a:p>
            <a:pPr algn="ctr"/>
            <a:r>
              <a:rPr lang="en-US" altLang="en-US" dirty="0"/>
              <a:t>Correspondent host is now sending IP packets to the MS onto the IP network and are routed to the GGSN of PLMN2 (the home-GGSN of the MS). </a:t>
            </a:r>
          </a:p>
        </p:txBody>
      </p:sp>
      <p:sp>
        <p:nvSpPr>
          <p:cNvPr id="133" name="Rectangle 132">
            <a:extLst>
              <a:ext uri="{FF2B5EF4-FFF2-40B4-BE49-F238E27FC236}">
                <a16:creationId xmlns="" xmlns:a16="http://schemas.microsoft.com/office/drawing/2014/main" id="{C564279C-F842-FC42-A0FF-00F64D07EB49}"/>
              </a:ext>
            </a:extLst>
          </p:cNvPr>
          <p:cNvSpPr>
            <a:spLocks/>
          </p:cNvSpPr>
          <p:nvPr/>
        </p:nvSpPr>
        <p:spPr>
          <a:xfrm>
            <a:off x="1768649" y="5867003"/>
            <a:ext cx="8640000" cy="646331"/>
          </a:xfrm>
          <a:prstGeom prst="rect">
            <a:avLst/>
          </a:prstGeom>
          <a:solidFill>
            <a:schemeClr val="bg1">
              <a:lumMod val="7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a:spAutoFit/>
          </a:bodyPr>
          <a:lstStyle/>
          <a:p>
            <a:pPr algn="ctr"/>
            <a:r>
              <a:rPr lang="en-US" altLang="en-US" dirty="0"/>
              <a:t>The latter queries the HLR and obtains the information that the MS is currently located in PLMN1.</a:t>
            </a:r>
          </a:p>
        </p:txBody>
      </p:sp>
      <p:sp>
        <p:nvSpPr>
          <p:cNvPr id="134" name="Rectangle 133">
            <a:extLst>
              <a:ext uri="{FF2B5EF4-FFF2-40B4-BE49-F238E27FC236}">
                <a16:creationId xmlns="" xmlns:a16="http://schemas.microsoft.com/office/drawing/2014/main" id="{E0F8D83B-E26A-894A-AB01-A8A341FBC61B}"/>
              </a:ext>
            </a:extLst>
          </p:cNvPr>
          <p:cNvSpPr>
            <a:spLocks/>
          </p:cNvSpPr>
          <p:nvPr/>
        </p:nvSpPr>
        <p:spPr>
          <a:xfrm>
            <a:off x="1768649" y="5867003"/>
            <a:ext cx="8640000" cy="646331"/>
          </a:xfrm>
          <a:prstGeom prst="rect">
            <a:avLst/>
          </a:prstGeom>
          <a:solidFill>
            <a:schemeClr val="bg1">
              <a:lumMod val="7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a:spAutoFit/>
          </a:bodyPr>
          <a:lstStyle/>
          <a:p>
            <a:pPr algn="ctr"/>
            <a:r>
              <a:rPr lang="en-US" altLang="en-US" dirty="0"/>
              <a:t>It encapsulates the incoming IP packets and tunnels them through the inter-PLMN GPRS backbone to the appropriate SGSN in PLMN1 while the SGSN de-encapsulates the packets.</a:t>
            </a:r>
          </a:p>
        </p:txBody>
      </p:sp>
      <p:sp>
        <p:nvSpPr>
          <p:cNvPr id="135" name="Rectangle 134">
            <a:extLst>
              <a:ext uri="{FF2B5EF4-FFF2-40B4-BE49-F238E27FC236}">
                <a16:creationId xmlns="" xmlns:a16="http://schemas.microsoft.com/office/drawing/2014/main" id="{C3483DA9-424B-BA41-8B44-BB5AA00AF2F7}"/>
              </a:ext>
            </a:extLst>
          </p:cNvPr>
          <p:cNvSpPr>
            <a:spLocks/>
          </p:cNvSpPr>
          <p:nvPr/>
        </p:nvSpPr>
        <p:spPr>
          <a:xfrm>
            <a:off x="4515366" y="6005501"/>
            <a:ext cx="3146566" cy="369332"/>
          </a:xfrm>
          <a:prstGeom prst="rect">
            <a:avLst/>
          </a:prstGeom>
          <a:solidFill>
            <a:schemeClr val="bg1">
              <a:lumMod val="7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a:spAutoFit/>
          </a:bodyPr>
          <a:lstStyle/>
          <a:p>
            <a:pPr algn="ctr"/>
            <a:r>
              <a:rPr lang="en-US" altLang="en-US" dirty="0"/>
              <a:t>Finally delivers them to the MS.</a:t>
            </a:r>
          </a:p>
        </p:txBody>
      </p:sp>
    </p:spTree>
    <p:extLst>
      <p:ext uri="{BB962C8B-B14F-4D97-AF65-F5344CB8AC3E}">
        <p14:creationId xmlns:p14="http://schemas.microsoft.com/office/powerpoint/2010/main" val="15268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9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86"/>
                                        </p:tgtEl>
                                        <p:attrNameLst>
                                          <p:attrName>style.visibility</p:attrName>
                                        </p:attrNameLst>
                                      </p:cBhvr>
                                      <p:to>
                                        <p:strVal val="visible"/>
                                      </p:to>
                                    </p:set>
                                  </p:childTnLst>
                                </p:cTn>
                              </p:par>
                              <p:par>
                                <p:cTn id="105" presetID="1" presetClass="entr" presetSubtype="0" fill="hold" grpId="1" nodeType="withEffect">
                                  <p:stCondLst>
                                    <p:cond delay="0"/>
                                  </p:stCondLst>
                                  <p:childTnLst>
                                    <p:set>
                                      <p:cBhvr>
                                        <p:cTn id="106" dur="1" fill="hold">
                                          <p:stCondLst>
                                            <p:cond delay="0"/>
                                          </p:stCondLst>
                                        </p:cTn>
                                        <p:tgtEl>
                                          <p:spTgt spid="23"/>
                                        </p:tgtEl>
                                        <p:attrNameLst>
                                          <p:attrName>style.visibility</p:attrName>
                                        </p:attrNameLst>
                                      </p:cBhvr>
                                      <p:to>
                                        <p:strVal val="visible"/>
                                      </p:to>
                                    </p:set>
                                  </p:childTnLst>
                                </p:cTn>
                              </p:par>
                              <p:par>
                                <p:cTn id="107" presetID="1" presetClass="entr" presetSubtype="0" fill="hold" grpId="1" nodeType="withEffect">
                                  <p:stCondLst>
                                    <p:cond delay="0"/>
                                  </p:stCondLst>
                                  <p:childTnLst>
                                    <p:set>
                                      <p:cBhvr>
                                        <p:cTn id="108" dur="1" fill="hold">
                                          <p:stCondLst>
                                            <p:cond delay="0"/>
                                          </p:stCondLst>
                                        </p:cTn>
                                        <p:tgtEl>
                                          <p:spTgt spid="5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2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91"/>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9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7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30"/>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7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3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7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8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5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2"/>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8"/>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11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12"/>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2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23"/>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106"/>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0" presetClass="path" presetSubtype="0" accel="50000" decel="50000" fill="hold" nodeType="clickEffect">
                                  <p:stCondLst>
                                    <p:cond delay="2000"/>
                                  </p:stCondLst>
                                  <p:childTnLst>
                                    <p:animMotion origin="layout" path="M -1.04167E-6 -3.7037E-6 C 0.0013 0.0044 0.003 0.0088 0.00443 0.01343 C 0.00534 0.01713 0.00664 0.025 0.00664 0.02524 C 0.0069 0.03218 0.00742 0.03912 0.00781 0.0463 C 0.00833 0.05973 0.0082 0.07338 0.00886 0.08681 C 0.00899 0.08889 0.00912 0.09121 0.01016 0.0926 C 0.01094 0.09399 0.01224 0.09399 0.01354 0.09468 C 0.01836 0.09375 0.02435 0.09306 0.0293 0.09074 C 0.03151 0.08959 0.03386 0.0882 0.0362 0.08681 L 0.03958 0.08496 L 0.04636 0.07709 C 0.0474 0.07593 0.04883 0.075 0.04974 0.07338 C 0.05039 0.07199 0.05104 0.07061 0.05182 0.06945 C 0.05417 0.06667 0.05677 0.06505 0.05873 0.06181 C 0.06146 0.05718 0.06393 0.05232 0.06771 0.05024 L 0.07461 0.0463 C 0.07578 0.04561 0.07695 0.04491 0.07787 0.04445 C 0.07956 0.04375 0.08112 0.04306 0.08255 0.04236 C 0.08633 0.04098 0.09011 0.04051 0.09375 0.03843 C 0.09505 0.03797 0.09609 0.03727 0.09727 0.03658 C 0.10221 0.03426 0.10221 0.03473 0.10742 0.03264 C 0.10912 0.03218 0.11055 0.03149 0.11198 0.03079 C 0.11432 0.03149 0.1168 0.03079 0.11888 0.03264 C 0.11992 0.0338 0.11992 0.03658 0.11992 0.03843 C 0.11992 0.05602 0.11927 0.07338 0.11888 0.09074 C 0.11823 0.10973 0.11771 0.12616 0.11654 0.14491 C 0.11537 0.16227 0.11576 0.15672 0.11432 0.17199 C 0.11367 0.17824 0.11315 0.18843 0.11198 0.19514 C 0.11133 0.19908 0.11107 0.20324 0.10964 0.20672 L 0.10521 0.21829 C 0.10443 0.22014 0.10391 0.22246 0.103 0.22408 C 0.10143 0.22662 0.09948 0.22871 0.09844 0.23172 C 0.0957 0.23912 0.09701 0.23588 0.09375 0.24144 C 0.09115 0.25579 0.09531 0.23658 0.08828 0.2551 C 0.08529 0.26227 0.08685 0.25903 0.08359 0.26436 C 0.0806 0.28079 0.0849 0.26111 0.08021 0.27431 C 0.07591 0.28681 0.08255 0.27385 0.07695 0.28403 C 0.07617 0.28774 0.07591 0.29213 0.07461 0.29561 C 0.07083 0.30533 0.07422 0.29792 0.06901 0.30533 C 0.0681 0.30625 0.06758 0.30787 0.06667 0.30903 C 0.06354 0.31343 0.06341 0.31274 0.0599 0.31482 C 0.05287 0.32686 0.06302 0.31065 0.05417 0.32061 C 0.0457 0.33033 0.05547 0.32385 0.0474 0.32848 C 0.04636 0.33033 0.04518 0.33218 0.04401 0.33426 C 0.04245 0.3375 0.04037 0.34422 0.03958 0.34769 C 0.03542 0.36505 0.03919 0.35394 0.0349 0.36505 C 0.03451 0.3676 0.03425 0.37037 0.03386 0.37292 C 0.03346 0.37477 0.03307 0.37662 0.03268 0.37871 C 0.03177 0.38496 0.03047 0.39792 0.03047 0.39815 C 0.03021 0.40278 0.028 0.42709 0.03047 0.43473 C 0.0319 0.43959 0.0349 0.44236 0.03724 0.4463 L 0.04284 0.45602 C 0.04401 0.45787 0.04531 0.45949 0.04636 0.46181 C 0.04948 0.46991 0.04753 0.46598 0.05182 0.47338 C 0.05417 0.48473 0.0513 0.47431 0.05651 0.48311 C 0.05742 0.48473 0.05781 0.48704 0.05873 0.48889 C 0.06042 0.49213 0.0625 0.49514 0.06432 0.49838 C 0.06589 0.50116 0.06719 0.50417 0.06901 0.50625 C 0.07123 0.50857 0.07383 0.51065 0.07578 0.51389 L 0.08138 0.52361 C 0.08216 0.525 0.08281 0.52639 0.08359 0.52755 C 0.08477 0.52871 0.08594 0.52986 0.08711 0.53102 C 0.08789 0.53218 0.08854 0.53403 0.08932 0.53519 C 0.0905 0.53635 0.09167 0.53727 0.09284 0.53912 C 0.09362 0.54028 0.09414 0.54167 0.09505 0.5426 C 0.09609 0.54375 0.0974 0.54375 0.09844 0.54491 C 0.09974 0.54584 0.10065 0.54769 0.10182 0.54861 C 0.10404 0.55024 0.10873 0.55232 0.10873 0.55278 C 0.10964 0.55186 0.11081 0.5507 0.11198 0.5507 C 0.11667 0.5507 0.12136 0.55417 0.12552 0.55649 C 0.12669 0.55718 0.12787 0.55764 0.12904 0.55834 C 0.1349 0.56042 0.13737 0.56088 0.14375 0.56389 C 0.14596 0.56505 0.14818 0.56713 0.15065 0.56806 L 0.15846 0.56991 L 0.16979 0.5757 C 0.18086 0.58172 0.1724 0.57778 0.18112 0.58125 C 0.18867 0.58797 0.18255 0.58311 0.19024 0.58727 C 0.20404 0.59445 0.19102 0.58843 0.20156 0.59283 C 0.203 0.59445 0.20443 0.59584 0.20612 0.59699 C 0.21094 0.6 0.21914 0.60024 0.22318 0.60093 C 0.23542 0.60672 0.22826 0.60394 0.24453 0.60857 L 0.24453 0.6088 C 0.24596 0.60926 0.24753 0.61042 0.24922 0.61065 C 0.25781 0.61158 0.26654 0.61181 0.27526 0.6125 C 0.30521 0.60926 0.29323 0.60949 0.33633 0.61412 C 0.3431 0.61505 0.34779 0.61922 0.35443 0.62223 C 0.35638 0.62269 0.35833 0.62338 0.36016 0.62385 C 0.36328 0.62338 0.36615 0.62315 0.36914 0.62223 C 0.37031 0.62153 0.37149 0.62037 0.37266 0.62014 C 0.37826 0.61922 0.38399 0.61899 0.38971 0.61829 L 0.40326 0.61621 C 0.40521 0.61574 0.40703 0.61505 0.40899 0.61412 C 0.41003 0.61389 0.41107 0.6125 0.41224 0.6125 C 0.42357 0.61297 0.43503 0.61505 0.44636 0.61621 C 0.46419 0.62662 0.45078 0.62014 0.48828 0.62223 C 0.50026 0.62385 0.51237 0.62639 0.52448 0.62801 C 0.5332 0.62894 0.5418 0.62848 0.55052 0.62986 C 0.55443 0.63056 0.56172 0.63218 0.56641 0.63542 C 0.56732 0.63611 0.56784 0.63704 0.56875 0.6375 " pathEditMode="relative" rAng="0" ptsTypes="AAAAAAAAAAAAAAAAAAAAAAAAAAAAAAAAAAAAAAAAAAAAAAAAAAAAAAAAAAAAAAAAAAAAAAAAAAAAAAAAAAAAAAAAAAAAAAAAAAA">
                                      <p:cBhvr>
                                        <p:cTn id="164" dur="5000" fill="hold"/>
                                        <p:tgtEl>
                                          <p:spTgt spid="106"/>
                                        </p:tgtEl>
                                        <p:attrNameLst>
                                          <p:attrName>ppt_x</p:attrName>
                                          <p:attrName>ppt_y</p:attrName>
                                        </p:attrNameLst>
                                      </p:cBhvr>
                                      <p:rCtr x="28438" y="31875"/>
                                    </p:animMotion>
                                  </p:childTnLst>
                                </p:cTn>
                              </p:par>
                            </p:childTnLst>
                          </p:cTn>
                        </p:par>
                      </p:childTnLst>
                    </p:cTn>
                  </p:par>
                  <p:par>
                    <p:cTn id="165" fill="hold">
                      <p:stCondLst>
                        <p:cond delay="indefinite"/>
                      </p:stCondLst>
                      <p:childTnLst>
                        <p:par>
                          <p:cTn id="166" fill="hold">
                            <p:stCondLst>
                              <p:cond delay="0"/>
                            </p:stCondLst>
                            <p:childTnLst>
                              <p:par>
                                <p:cTn id="167" presetID="0" presetClass="path" presetSubtype="0" accel="50000" decel="50000" fill="hold" nodeType="clickEffect">
                                  <p:stCondLst>
                                    <p:cond delay="0"/>
                                  </p:stCondLst>
                                  <p:childTnLst>
                                    <p:animMotion origin="layout" path="M -8.33333E-7 -1.48148E-6 C -0.06159 0.01296 -0.00208 0.00139 -0.15417 0.00625 C -0.17253 0.00695 -0.19075 0.00833 -0.20911 0.00949 C -0.23646 0.00833 -0.26393 0.0081 -0.29128 0.00625 C -0.29349 0.00602 -0.29779 0.00648 -0.29779 0.00324 C -0.29779 -0.00602 -0.28607 -0.0081 -0.28294 -0.00926 C -0.27057 -0.02106 -0.28242 -0.01088 -0.27018 -0.01852 C -0.26732 -0.02037 -0.26471 -0.02315 -0.26185 -0.02477 C -0.25638 -0.02778 -0.25208 -0.02708 -0.247 -0.03102 C -0.23073 -0.04305 -0.25026 -0.03241 -0.2345 -0.04028 C -0.22461 -0.05463 -0.23737 -0.03819 -0.22174 -0.04954 C -0.19271 -0.07083 -0.22031 -0.05648 -0.20286 -0.06504 C -0.20052 -0.06713 -0.1987 -0.06991 -0.19635 -0.07129 C -0.17513 -0.08472 -0.20378 -0.05972 -0.17513 -0.08055 C -0.17253 -0.08264 -0.16979 -0.08495 -0.16693 -0.0868 C -0.16133 -0.09028 -0.15807 -0.09028 -0.15195 -0.09305 C -0.14779 -0.09491 -0.14375 -0.09699 -0.13945 -0.09907 C -0.13724 -0.10023 -0.13489 -0.10046 -0.13307 -0.10231 C -0.13099 -0.1044 -0.12904 -0.10694 -0.12669 -0.10856 C -0.12266 -0.11111 -0.11771 -0.11111 -0.11406 -0.11458 C -0.10976 -0.11875 -0.10599 -0.12384 -0.10143 -0.12708 C -0.09466 -0.13194 -0.08542 -0.13819 -0.08047 -0.1456 L -0.07617 -0.15185 C -0.07539 -0.15509 -0.07448 -0.1581 -0.07396 -0.16111 C -0.07239 -0.17129 -0.07018 -0.1794 -0.07396 -0.18912 C -0.07539 -0.19282 -0.07786 -0.19606 -0.08047 -0.19838 C -0.08203 -0.20023 -0.08437 -0.20046 -0.08672 -0.20162 C -0.08867 -0.20347 -0.09062 -0.20625 -0.09297 -0.20764 C -0.097 -0.21042 -0.10143 -0.2118 -0.1056 -0.21389 C -0.10781 -0.21504 -0.10989 -0.21551 -0.11211 -0.21713 C -0.11471 -0.21898 -0.11745 -0.22153 -0.12031 -0.22315 C -0.12448 -0.22569 -0.12891 -0.22731 -0.13307 -0.2294 C -0.13529 -0.23055 -0.13724 -0.23171 -0.13945 -0.23264 C -0.14232 -0.23356 -0.14518 -0.23449 -0.14779 -0.23565 C -0.15195 -0.2375 -0.15625 -0.23981 -0.16055 -0.2419 C -0.16263 -0.24282 -0.16471 -0.24444 -0.16693 -0.24491 C -0.21862 -0.2544 -0.17799 -0.24792 -0.28932 -0.25116 C -0.30351 -0.27199 -0.297 -0.26065 -0.30833 -0.28518 C -0.30963 -0.28842 -0.31159 -0.29097 -0.3125 -0.29444 C -0.31315 -0.29768 -0.31341 -0.30116 -0.31458 -0.30393 C -0.31628 -0.30741 -0.31875 -0.30995 -0.32096 -0.31319 C -0.3263 -0.33657 -0.31901 -0.30764 -0.32721 -0.33171 C -0.32812 -0.33472 -0.32825 -0.33819 -0.3293 -0.34097 C -0.33177 -0.34815 -0.33581 -0.35486 -0.33984 -0.35972 C -0.34193 -0.36204 -0.34414 -0.36389 -0.34622 -0.36597 C -0.35117 -0.36481 -0.35612 -0.36504 -0.36094 -0.36273 C -0.36276 -0.3618 -0.36445 -0.35926 -0.3651 -0.35648 C -0.36641 -0.35278 -0.36641 -0.34838 -0.36745 -0.34421 C -0.36875 -0.33796 -0.37005 -0.33171 -0.37148 -0.32546 L -0.37786 -0.29768 C -0.37864 -0.29444 -0.37838 -0.29074 -0.38008 -0.28842 C -0.38398 -0.28264 -0.38529 -0.27986 -0.39049 -0.27592 C -0.39258 -0.27454 -0.39479 -0.27384 -0.39687 -0.27292 C -0.41003 -0.25347 -0.39101 -0.27963 -0.40742 -0.26366 C -0.40989 -0.26111 -0.41133 -0.25694 -0.41367 -0.25417 C -0.41784 -0.24977 -0.42279 -0.24722 -0.42643 -0.2419 C -0.43437 -0.23032 -0.42995 -0.23403 -0.43906 -0.2294 C -0.44128 -0.23055 -0.44362 -0.23055 -0.44531 -0.23264 C -0.44739 -0.23495 -0.44805 -0.23889 -0.44961 -0.2419 C -0.45091 -0.24421 -0.4526 -0.24583 -0.45391 -0.24815 C -0.45547 -0.25092 -0.45638 -0.2544 -0.45807 -0.25741 C -0.46003 -0.26065 -0.4625 -0.26319 -0.46445 -0.26667 C -0.46601 -0.26944 -0.46706 -0.27315 -0.46862 -0.27592 C -0.47122 -0.28032 -0.47708 -0.28842 -0.47708 -0.28819 C -0.47786 -0.29143 -0.48086 -0.29537 -0.4793 -0.29768 C -0.4776 -0.3 -0.47409 -0.2919 -0.47279 -0.29444 C -0.47226 -0.29583 -0.47656 -0.31389 -0.47708 -0.3162 C -0.48099 -0.35579 -0.47851 -0.32106 -0.47708 -0.37523 C -0.47604 -0.41042 -0.47565 -0.4456 -0.475 -0.48055 C -0.47565 -0.49305 -0.47604 -0.50555 -0.47708 -0.51782 C -0.47734 -0.52106 -0.47851 -0.52407 -0.4793 -0.52708 C -0.48516 -0.56227 -0.47643 -0.52129 -0.48555 -0.56134 C -0.48555 -0.56111 -0.48984 -0.57986 -0.48984 -0.57963 L -0.49818 -0.59838 C -0.50586 -0.59745 -0.5138 -0.59699 -0.52148 -0.59537 C -0.52891 -0.59375 -0.52747 -0.59097 -0.53411 -0.58611 C -0.53607 -0.58472 -0.53841 -0.58403 -0.54036 -0.5831 C -0.5487 -0.57083 -0.53997 -0.58171 -0.55091 -0.57361 C -0.55325 -0.57199 -0.55508 -0.56921 -0.55729 -0.56759 C -0.55924 -0.56597 -0.56159 -0.56574 -0.56367 -0.56435 C -0.56654 -0.5625 -0.56914 -0.55949 -0.572 -0.5581 C -0.57904 -0.55532 -0.58607 -0.55324 -0.59323 -0.55208 C -0.61224 -0.54838 -0.6043 -0.54884 -0.61628 -0.54884 " pathEditMode="relative" rAng="0" ptsTypes="AAAAAAAAAAAAAAAAAAAAAAAAAAAAAAAAAAAAAAAAAAAAAAAAAAAAAAAAAAAAAAAAAAAAAAAAAAAAAAAAAAA">
                                      <p:cBhvr>
                                        <p:cTn id="168" dur="10000" fill="hold"/>
                                        <p:tgtEl>
                                          <p:spTgt spid="123"/>
                                        </p:tgtEl>
                                        <p:attrNameLst>
                                          <p:attrName>ppt_x</p:attrName>
                                          <p:attrName>ppt_y</p:attrName>
                                        </p:attrNameLst>
                                      </p:cBhvr>
                                      <p:rCtr x="-30820" y="-29444"/>
                                    </p:animMotion>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126"/>
                                        </p:tgtEl>
                                        <p:attrNameLst>
                                          <p:attrName>style.visibility</p:attrName>
                                        </p:attrNameLst>
                                      </p:cBhvr>
                                      <p:to>
                                        <p:strVal val="visible"/>
                                      </p:to>
                                    </p:set>
                                  </p:childTnLst>
                                  <p:subTnLst>
                                    <p:set>
                                      <p:cBhvr override="childStyle">
                                        <p:cTn dur="1" fill="hold" display="0" masterRel="nextClick" afterEffect="1"/>
                                        <p:tgtEl>
                                          <p:spTgt spid="126"/>
                                        </p:tgtEl>
                                        <p:attrNameLst>
                                          <p:attrName>style.visibility</p:attrName>
                                        </p:attrNameLst>
                                      </p:cBhvr>
                                      <p:to>
                                        <p:strVal val="hidden"/>
                                      </p:to>
                                    </p:set>
                                  </p:sub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127"/>
                                        </p:tgtEl>
                                        <p:attrNameLst>
                                          <p:attrName>style.visibility</p:attrName>
                                        </p:attrNameLst>
                                      </p:cBhvr>
                                      <p:to>
                                        <p:strVal val="visible"/>
                                      </p:to>
                                    </p:set>
                                  </p:childTnLst>
                                  <p:subTnLst>
                                    <p:set>
                                      <p:cBhvr override="childStyle">
                                        <p:cTn dur="1" fill="hold" display="0" masterRel="nextClick" afterEffect="1"/>
                                        <p:tgtEl>
                                          <p:spTgt spid="127"/>
                                        </p:tgtEl>
                                        <p:attrNameLst>
                                          <p:attrName>style.visibility</p:attrName>
                                        </p:attrNameLst>
                                      </p:cBhvr>
                                      <p:to>
                                        <p:strVal val="hidden"/>
                                      </p:to>
                                    </p:set>
                                  </p:sub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128"/>
                                        </p:tgtEl>
                                        <p:attrNameLst>
                                          <p:attrName>style.visibility</p:attrName>
                                        </p:attrNameLst>
                                      </p:cBhvr>
                                      <p:to>
                                        <p:strVal val="visible"/>
                                      </p:to>
                                    </p:set>
                                  </p:childTnLst>
                                  <p:subTnLst>
                                    <p:set>
                                      <p:cBhvr override="childStyle">
                                        <p:cTn dur="1" fill="hold" display="0" masterRel="nextClick" afterEffect="1"/>
                                        <p:tgtEl>
                                          <p:spTgt spid="128"/>
                                        </p:tgtEl>
                                        <p:attrNameLst>
                                          <p:attrName>style.visibility</p:attrName>
                                        </p:attrNameLst>
                                      </p:cBhvr>
                                      <p:to>
                                        <p:strVal val="hidden"/>
                                      </p:to>
                                    </p:set>
                                  </p:sub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129"/>
                                        </p:tgtEl>
                                        <p:attrNameLst>
                                          <p:attrName>style.visibility</p:attrName>
                                        </p:attrNameLst>
                                      </p:cBhvr>
                                      <p:to>
                                        <p:strVal val="visible"/>
                                      </p:to>
                                    </p:set>
                                  </p:childTnLst>
                                  <p:subTnLst>
                                    <p:set>
                                      <p:cBhvr override="childStyle">
                                        <p:cTn dur="1" fill="hold" display="0" masterRel="nextClick" afterEffect="1"/>
                                        <p:tgtEl>
                                          <p:spTgt spid="129"/>
                                        </p:tgtEl>
                                        <p:attrNameLst>
                                          <p:attrName>style.visibility</p:attrName>
                                        </p:attrNameLst>
                                      </p:cBhvr>
                                      <p:to>
                                        <p:strVal val="hidden"/>
                                      </p:to>
                                    </p:set>
                                  </p:sub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130"/>
                                        </p:tgtEl>
                                        <p:attrNameLst>
                                          <p:attrName>style.visibility</p:attrName>
                                        </p:attrNameLst>
                                      </p:cBhvr>
                                      <p:to>
                                        <p:strVal val="visible"/>
                                      </p:to>
                                    </p:set>
                                  </p:childTnLst>
                                  <p:subTnLst>
                                    <p:set>
                                      <p:cBhvr override="childStyle">
                                        <p:cTn dur="1" fill="hold" display="0" masterRel="nextClick" afterEffect="1"/>
                                        <p:tgtEl>
                                          <p:spTgt spid="130"/>
                                        </p:tgtEl>
                                        <p:attrNameLst>
                                          <p:attrName>style.visibility</p:attrName>
                                        </p:attrNameLst>
                                      </p:cBhvr>
                                      <p:to>
                                        <p:strVal val="hidden"/>
                                      </p:to>
                                    </p:set>
                                  </p:sub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131"/>
                                        </p:tgtEl>
                                        <p:attrNameLst>
                                          <p:attrName>style.visibility</p:attrName>
                                        </p:attrNameLst>
                                      </p:cBhvr>
                                      <p:to>
                                        <p:strVal val="visible"/>
                                      </p:to>
                                    </p:set>
                                  </p:childTnLst>
                                  <p:subTnLst>
                                    <p:set>
                                      <p:cBhvr override="childStyle">
                                        <p:cTn dur="1" fill="hold" display="0" masterRel="nextClick" afterEffect="1"/>
                                        <p:tgtEl>
                                          <p:spTgt spid="131"/>
                                        </p:tgtEl>
                                        <p:attrNameLst>
                                          <p:attrName>style.visibility</p:attrName>
                                        </p:attrNameLst>
                                      </p:cBhvr>
                                      <p:to>
                                        <p:strVal val="hidden"/>
                                      </p:to>
                                    </p:set>
                                  </p:sub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132"/>
                                        </p:tgtEl>
                                        <p:attrNameLst>
                                          <p:attrName>style.visibility</p:attrName>
                                        </p:attrNameLst>
                                      </p:cBhvr>
                                      <p:to>
                                        <p:strVal val="visible"/>
                                      </p:to>
                                    </p:set>
                                  </p:childTnLst>
                                  <p:subTnLst>
                                    <p:set>
                                      <p:cBhvr override="childStyle">
                                        <p:cTn dur="1" fill="hold" display="0" masterRel="nextClick" afterEffect="1"/>
                                        <p:tgtEl>
                                          <p:spTgt spid="132"/>
                                        </p:tgtEl>
                                        <p:attrNameLst>
                                          <p:attrName>style.visibility</p:attrName>
                                        </p:attrNameLst>
                                      </p:cBhvr>
                                      <p:to>
                                        <p:strVal val="hidden"/>
                                      </p:to>
                                    </p:set>
                                  </p:sub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133"/>
                                        </p:tgtEl>
                                        <p:attrNameLst>
                                          <p:attrName>style.visibility</p:attrName>
                                        </p:attrNameLst>
                                      </p:cBhvr>
                                      <p:to>
                                        <p:strVal val="visible"/>
                                      </p:to>
                                    </p:set>
                                  </p:childTnLst>
                                  <p:subTnLst>
                                    <p:set>
                                      <p:cBhvr override="childStyle">
                                        <p:cTn dur="1" fill="hold" display="0" masterRel="nextClick" afterEffect="1"/>
                                        <p:tgtEl>
                                          <p:spTgt spid="133"/>
                                        </p:tgtEl>
                                        <p:attrNameLst>
                                          <p:attrName>style.visibility</p:attrName>
                                        </p:attrNameLst>
                                      </p:cBhvr>
                                      <p:to>
                                        <p:strVal val="hidden"/>
                                      </p:to>
                                    </p:set>
                                  </p:sub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134"/>
                                        </p:tgtEl>
                                        <p:attrNameLst>
                                          <p:attrName>style.visibility</p:attrName>
                                        </p:attrNameLst>
                                      </p:cBhvr>
                                      <p:to>
                                        <p:strVal val="visible"/>
                                      </p:to>
                                    </p:set>
                                  </p:childTnLst>
                                  <p:subTnLst>
                                    <p:set>
                                      <p:cBhvr override="childStyle">
                                        <p:cTn dur="1" fill="hold" display="0" masterRel="nextClick" afterEffect="1"/>
                                        <p:tgtEl>
                                          <p:spTgt spid="134"/>
                                        </p:tgtEl>
                                        <p:attrNameLst>
                                          <p:attrName>style.visibility</p:attrName>
                                        </p:attrNameLst>
                                      </p:cBhvr>
                                      <p:to>
                                        <p:strVal val="hidden"/>
                                      </p:to>
                                    </p:set>
                                  </p:sub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0" nodeType="clickEffect">
                                  <p:stCondLst>
                                    <p:cond delay="0"/>
                                  </p:stCondLst>
                                  <p:childTnLst>
                                    <p:set>
                                      <p:cBhvr>
                                        <p:cTn id="208" dur="1" fill="hold">
                                          <p:stCondLst>
                                            <p:cond delay="0"/>
                                          </p:stCondLst>
                                        </p:cTn>
                                        <p:tgtEl>
                                          <p:spTgt spid="135"/>
                                        </p:tgtEl>
                                        <p:attrNameLst>
                                          <p:attrName>style.visibility</p:attrName>
                                        </p:attrNameLst>
                                      </p:cBhvr>
                                      <p:to>
                                        <p:strVal val="visible"/>
                                      </p:to>
                                    </p:set>
                                  </p:childTnLst>
                                  <p:subTnLst>
                                    <p:set>
                                      <p:cBhvr override="childStyle">
                                        <p:cTn dur="1" fill="hold" display="0" masterRel="nextClick" afterEffect="1"/>
                                        <p:tgtEl>
                                          <p:spTgt spid="13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5" grpId="0" animBg="1"/>
      <p:bldP spid="6" grpId="0" animBg="1"/>
      <p:bldP spid="14" grpId="0" animBg="1"/>
      <p:bldP spid="16" grpId="0" animBg="1"/>
      <p:bldP spid="17" grpId="0" animBg="1"/>
      <p:bldP spid="17" grpId="1" animBg="1"/>
      <p:bldP spid="22" grpId="0" animBg="1"/>
      <p:bldP spid="23" grpId="0" animBg="1"/>
      <p:bldP spid="23" grpId="1" animBg="1"/>
      <p:bldP spid="24" grpId="0" animBg="1"/>
      <p:bldP spid="25" grpId="0" animBg="1"/>
      <p:bldP spid="26" grpId="0" animBg="1"/>
      <p:bldP spid="27" grpId="0" animBg="1"/>
      <p:bldP spid="28" grpId="0" animBg="1"/>
      <p:bldP spid="29" grpId="0" animBg="1"/>
      <p:bldP spid="30" grpId="0" animBg="1"/>
      <p:bldP spid="31" grpId="0" animBg="1"/>
      <p:bldP spid="42" grpId="0" animBg="1"/>
      <p:bldP spid="43" grpId="0" animBg="1"/>
      <p:bldP spid="44" grpId="0" animBg="1"/>
      <p:bldP spid="49" grpId="0" animBg="1"/>
      <p:bldP spid="51" grpId="0" animBg="1"/>
      <p:bldP spid="3" grpId="0"/>
      <p:bldP spid="39" grpId="0"/>
      <p:bldP spid="40" grpId="0"/>
      <p:bldP spid="41" grpId="0"/>
      <p:bldP spid="52" grpId="0"/>
      <p:bldP spid="53" grpId="0"/>
      <p:bldP spid="53" grpId="1"/>
      <p:bldP spid="54" grpId="0"/>
      <p:bldP spid="55" grpId="0" animBg="1"/>
      <p:bldP spid="112" grpId="0" animBg="1"/>
      <p:bldP spid="122" grpId="0" animBg="1"/>
      <p:bldP spid="124" grpId="0"/>
      <p:bldP spid="125" grpId="0"/>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Data services in GPRS</a:t>
            </a:r>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12604438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D</a:t>
            </a:r>
            <a:r>
              <a:rPr lang="en-IN" dirty="0" smtClean="0"/>
              <a:t>ata </a:t>
            </a:r>
            <a:r>
              <a:rPr lang="en-IN" dirty="0"/>
              <a:t>services </a:t>
            </a:r>
            <a:r>
              <a:rPr lang="en-IN" dirty="0" smtClean="0"/>
              <a:t>in GPRS</a:t>
            </a:r>
            <a:endParaRPr lang="en-IN" dirty="0"/>
          </a:p>
        </p:txBody>
      </p:sp>
      <p:sp>
        <p:nvSpPr>
          <p:cNvPr id="3" name="Content Placeholder 2"/>
          <p:cNvSpPr>
            <a:spLocks noGrp="1"/>
          </p:cNvSpPr>
          <p:nvPr>
            <p:ph idx="1"/>
          </p:nvPr>
        </p:nvSpPr>
        <p:spPr>
          <a:xfrm>
            <a:off x="131180" y="863444"/>
            <a:ext cx="6750883" cy="5590565"/>
          </a:xfrm>
        </p:spPr>
        <p:txBody>
          <a:bodyPr/>
          <a:lstStyle/>
          <a:p>
            <a:r>
              <a:rPr lang="en-US" altLang="en-US" dirty="0"/>
              <a:t>Any user is likely to use either of the two modes of the GPRS network: </a:t>
            </a:r>
          </a:p>
          <a:p>
            <a:pPr marL="914400" lvl="1" indent="-457200">
              <a:buFont typeface="+mj-lt"/>
              <a:buAutoNum type="arabicPeriod"/>
            </a:pPr>
            <a:r>
              <a:rPr lang="en-US" altLang="en-US" b="1" dirty="0"/>
              <a:t>Application mode</a:t>
            </a:r>
          </a:p>
          <a:p>
            <a:pPr marL="914400" lvl="1" indent="-457200">
              <a:buFont typeface="+mj-lt"/>
              <a:buAutoNum type="arabicPeriod"/>
            </a:pPr>
            <a:r>
              <a:rPr lang="en-US" altLang="en-US" b="1" dirty="0"/>
              <a:t>Tunneling mode</a:t>
            </a:r>
          </a:p>
          <a:p>
            <a:r>
              <a:rPr lang="en-US" altLang="en-US" dirty="0"/>
              <a:t>In </a:t>
            </a:r>
            <a:r>
              <a:rPr lang="en-US" altLang="en-US" dirty="0">
                <a:solidFill>
                  <a:srgbClr val="5430AA"/>
                </a:solidFill>
              </a:rPr>
              <a:t>application mode</a:t>
            </a:r>
            <a:r>
              <a:rPr lang="en-US" altLang="en-US" dirty="0"/>
              <a:t>, the user uses the </a:t>
            </a:r>
            <a:r>
              <a:rPr lang="en-US" altLang="en-US" dirty="0">
                <a:solidFill>
                  <a:srgbClr val="5430AA"/>
                </a:solidFill>
              </a:rPr>
              <a:t>GPRS mobile phone</a:t>
            </a:r>
            <a:r>
              <a:rPr lang="en-US" altLang="en-US" dirty="0"/>
              <a:t> to access the applications running on the phone itself. </a:t>
            </a:r>
          </a:p>
          <a:p>
            <a:r>
              <a:rPr lang="en-US" altLang="en-US" dirty="0"/>
              <a:t>The phone here acts as the end user device. </a:t>
            </a:r>
          </a:p>
          <a:p>
            <a:r>
              <a:rPr lang="en-US" altLang="en-US" dirty="0"/>
              <a:t>In </a:t>
            </a:r>
            <a:r>
              <a:rPr lang="en-US" altLang="en-US" dirty="0">
                <a:solidFill>
                  <a:srgbClr val="5430AA"/>
                </a:solidFill>
              </a:rPr>
              <a:t>tunneling mode</a:t>
            </a:r>
            <a:r>
              <a:rPr lang="en-US" altLang="en-US" dirty="0"/>
              <a:t>, user uses </a:t>
            </a:r>
            <a:r>
              <a:rPr lang="en-US" altLang="en-US" dirty="0">
                <a:solidFill>
                  <a:srgbClr val="5430AA"/>
                </a:solidFill>
              </a:rPr>
              <a:t>GPRS interface </a:t>
            </a:r>
            <a:r>
              <a:rPr lang="en-US" altLang="en-US" dirty="0"/>
              <a:t>as an access to the network as the end user device would be a large device like </a:t>
            </a:r>
            <a:r>
              <a:rPr lang="en-US" altLang="en-US" dirty="0">
                <a:solidFill>
                  <a:srgbClr val="5430AA"/>
                </a:solidFill>
              </a:rPr>
              <a:t>laptop</a:t>
            </a:r>
            <a:r>
              <a:rPr lang="en-US" altLang="en-US" dirty="0"/>
              <a:t> computer or a small device like </a:t>
            </a:r>
            <a:r>
              <a:rPr lang="en-US" altLang="en-US" dirty="0">
                <a:solidFill>
                  <a:srgbClr val="5430AA"/>
                </a:solidFill>
              </a:rPr>
              <a:t>PDA</a:t>
            </a:r>
            <a:r>
              <a:rPr lang="en-US" altLang="en-US" dirty="0"/>
              <a:t>. </a:t>
            </a:r>
          </a:p>
          <a:p>
            <a:r>
              <a:rPr lang="en-US" altLang="en-US" dirty="0"/>
              <a:t>The mobile phone will be connected to the device and used as a </a:t>
            </a:r>
            <a:r>
              <a:rPr lang="en-US" altLang="en-US" dirty="0">
                <a:solidFill>
                  <a:srgbClr val="5430AA"/>
                </a:solidFill>
              </a:rPr>
              <a:t>modem</a:t>
            </a:r>
            <a:r>
              <a:rPr lang="en-US" altLang="en-US" dirty="0"/>
              <a:t> to access the wireless data network.</a:t>
            </a:r>
          </a:p>
          <a:p>
            <a:endParaRPr lang="en-US" dirty="0"/>
          </a:p>
          <a:p>
            <a:endParaRPr lang="en-IN" dirty="0"/>
          </a:p>
        </p:txBody>
      </p:sp>
      <p:pic>
        <p:nvPicPr>
          <p:cNvPr id="4" name="Picture 2" descr="Figure 2 from EDGE: enhanced data rates for GSM and TDMA/136 ..."/>
          <p:cNvPicPr>
            <a:picLocks noChangeAspect="1" noChangeArrowheads="1"/>
          </p:cNvPicPr>
          <p:nvPr/>
        </p:nvPicPr>
        <p:blipFill rotWithShape="1">
          <a:blip r:embed="rId2">
            <a:extLst>
              <a:ext uri="{28A0092B-C50C-407E-A947-70E740481C1C}">
                <a14:useLocalDpi xmlns:a14="http://schemas.microsoft.com/office/drawing/2010/main" val="0"/>
              </a:ext>
            </a:extLst>
          </a:blip>
          <a:srcRect l="846" t="4953" b="5296"/>
          <a:stretch/>
        </p:blipFill>
        <p:spPr bwMode="auto">
          <a:xfrm>
            <a:off x="7234939" y="863445"/>
            <a:ext cx="4825881" cy="277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8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Packet Radio Service - GPRS</a:t>
            </a:r>
            <a:endParaRPr lang="en-IN" dirty="0"/>
          </a:p>
        </p:txBody>
      </p:sp>
      <p:sp>
        <p:nvSpPr>
          <p:cNvPr id="3" name="Content Placeholder 2"/>
          <p:cNvSpPr>
            <a:spLocks noGrp="1"/>
          </p:cNvSpPr>
          <p:nvPr>
            <p:ph idx="1"/>
          </p:nvPr>
        </p:nvSpPr>
        <p:spPr>
          <a:xfrm>
            <a:off x="131180" y="819902"/>
            <a:ext cx="7055683" cy="5590565"/>
          </a:xfrm>
        </p:spPr>
        <p:txBody>
          <a:bodyPr/>
          <a:lstStyle/>
          <a:p>
            <a:r>
              <a:rPr lang="en-US" dirty="0">
                <a:solidFill>
                  <a:srgbClr val="5430AA"/>
                </a:solidFill>
              </a:rPr>
              <a:t>GPRS</a:t>
            </a:r>
            <a:r>
              <a:rPr lang="en-US" dirty="0"/>
              <a:t> defined as an </a:t>
            </a:r>
            <a:r>
              <a:rPr lang="en-US" dirty="0">
                <a:solidFill>
                  <a:srgbClr val="5430AA"/>
                </a:solidFill>
              </a:rPr>
              <a:t>efficient transport high-speed data </a:t>
            </a:r>
            <a:r>
              <a:rPr lang="en-US" dirty="0"/>
              <a:t>over the current </a:t>
            </a:r>
            <a:r>
              <a:rPr lang="en-US" dirty="0">
                <a:solidFill>
                  <a:srgbClr val="5430AA"/>
                </a:solidFill>
              </a:rPr>
              <a:t>GSM </a:t>
            </a:r>
            <a:r>
              <a:rPr lang="en-US" dirty="0"/>
              <a:t>and </a:t>
            </a:r>
            <a:r>
              <a:rPr lang="en-US" dirty="0">
                <a:solidFill>
                  <a:srgbClr val="5430AA"/>
                </a:solidFill>
              </a:rPr>
              <a:t>TDMA-based</a:t>
            </a:r>
            <a:r>
              <a:rPr lang="en-US" dirty="0"/>
              <a:t> wireless network infrastructures</a:t>
            </a:r>
            <a:r>
              <a:rPr lang="en-US" dirty="0" smtClean="0"/>
              <a:t>.</a:t>
            </a:r>
          </a:p>
          <a:p>
            <a:r>
              <a:rPr lang="en-IN" dirty="0" smtClean="0"/>
              <a:t>GPRS </a:t>
            </a:r>
            <a:r>
              <a:rPr lang="en-IN" dirty="0"/>
              <a:t>was built up by </a:t>
            </a:r>
            <a:r>
              <a:rPr lang="en-IN" dirty="0">
                <a:solidFill>
                  <a:srgbClr val="5430AA"/>
                </a:solidFill>
              </a:rPr>
              <a:t>European Telecommunications Standards Institute (ETSI</a:t>
            </a:r>
            <a:r>
              <a:rPr lang="en-IN" dirty="0" smtClean="0">
                <a:solidFill>
                  <a:srgbClr val="5430AA"/>
                </a:solidFill>
              </a:rPr>
              <a:t>).</a:t>
            </a:r>
            <a:endParaRPr lang="en-US" dirty="0" smtClean="0">
              <a:solidFill>
                <a:srgbClr val="5430AA"/>
              </a:solidFill>
            </a:endParaRPr>
          </a:p>
          <a:p>
            <a:r>
              <a:rPr lang="en-IN" dirty="0"/>
              <a:t>General Packet Radio </a:t>
            </a:r>
            <a:r>
              <a:rPr lang="en-IN" dirty="0" smtClean="0"/>
              <a:t>System (</a:t>
            </a:r>
            <a:r>
              <a:rPr lang="en-IN" dirty="0"/>
              <a:t>GPRS</a:t>
            </a:r>
            <a:r>
              <a:rPr lang="en-IN" dirty="0" smtClean="0"/>
              <a:t>) </a:t>
            </a:r>
            <a:r>
              <a:rPr lang="en-IN" dirty="0"/>
              <a:t>is also known as </a:t>
            </a:r>
            <a:r>
              <a:rPr lang="en-IN" dirty="0" smtClean="0"/>
              <a:t>is </a:t>
            </a:r>
            <a:r>
              <a:rPr lang="en-IN" dirty="0"/>
              <a:t>a </a:t>
            </a:r>
            <a:r>
              <a:rPr lang="en-IN" dirty="0">
                <a:solidFill>
                  <a:srgbClr val="5430AA"/>
                </a:solidFill>
              </a:rPr>
              <a:t>third-generation</a:t>
            </a:r>
            <a:r>
              <a:rPr lang="en-IN" dirty="0"/>
              <a:t> step toward </a:t>
            </a:r>
            <a:r>
              <a:rPr lang="en-IN" dirty="0">
                <a:solidFill>
                  <a:srgbClr val="5430AA"/>
                </a:solidFill>
              </a:rPr>
              <a:t>internet access</a:t>
            </a:r>
            <a:r>
              <a:rPr lang="en-IN" dirty="0"/>
              <a:t>.</a:t>
            </a:r>
            <a:endParaRPr lang="en-US" dirty="0"/>
          </a:p>
          <a:p>
            <a:r>
              <a:rPr lang="en-US" dirty="0">
                <a:solidFill>
                  <a:srgbClr val="5430AA"/>
                </a:solidFill>
              </a:rPr>
              <a:t>Deployment</a:t>
            </a:r>
            <a:r>
              <a:rPr lang="en-US" dirty="0"/>
              <a:t> of GPRS networks allows a variety of new applications ranging from mobile </a:t>
            </a:r>
            <a:r>
              <a:rPr lang="en-US" dirty="0">
                <a:solidFill>
                  <a:srgbClr val="5430AA"/>
                </a:solidFill>
              </a:rPr>
              <a:t>e-commerce to mobile corporate VPN access</a:t>
            </a:r>
            <a:r>
              <a:rPr lang="en-US" dirty="0" smtClean="0">
                <a:solidFill>
                  <a:srgbClr val="5430AA"/>
                </a:solidFill>
              </a:rPr>
              <a:t>.</a:t>
            </a:r>
          </a:p>
          <a:p>
            <a:r>
              <a:rPr lang="en-IN" dirty="0"/>
              <a:t>It is basically a </a:t>
            </a:r>
            <a:r>
              <a:rPr lang="en-IN" dirty="0">
                <a:solidFill>
                  <a:srgbClr val="5430AA"/>
                </a:solidFill>
              </a:rPr>
              <a:t>packet-oriented</a:t>
            </a:r>
            <a:r>
              <a:rPr lang="en-IN" dirty="0"/>
              <a:t> mobile data standard on the </a:t>
            </a:r>
            <a:r>
              <a:rPr lang="en-IN" dirty="0">
                <a:solidFill>
                  <a:srgbClr val="5430AA"/>
                </a:solidFill>
              </a:rPr>
              <a:t>2G and 3G cellular </a:t>
            </a:r>
            <a:r>
              <a:rPr lang="en-IN" dirty="0" smtClean="0"/>
              <a:t>communication.</a:t>
            </a:r>
          </a:p>
          <a:p>
            <a:r>
              <a:rPr lang="en-US" dirty="0" smtClean="0"/>
              <a:t>Used </a:t>
            </a:r>
            <a:r>
              <a:rPr lang="en-US" dirty="0"/>
              <a:t>for </a:t>
            </a:r>
            <a:r>
              <a:rPr lang="en-US" dirty="0">
                <a:solidFill>
                  <a:srgbClr val="673BBA"/>
                </a:solidFill>
              </a:rPr>
              <a:t>mobile internet</a:t>
            </a:r>
            <a:r>
              <a:rPr lang="en-US" dirty="0"/>
              <a:t>, </a:t>
            </a:r>
            <a:r>
              <a:rPr lang="en-US" dirty="0">
                <a:solidFill>
                  <a:srgbClr val="673BBA"/>
                </a:solidFill>
              </a:rPr>
              <a:t>MMS</a:t>
            </a:r>
            <a:r>
              <a:rPr lang="en-US" dirty="0"/>
              <a:t> and other data </a:t>
            </a:r>
            <a:r>
              <a:rPr lang="en-US" dirty="0">
                <a:solidFill>
                  <a:srgbClr val="673BBA"/>
                </a:solidFill>
              </a:rPr>
              <a:t>communications</a:t>
            </a:r>
            <a:r>
              <a:rPr lang="en-US" dirty="0"/>
              <a:t>. </a:t>
            </a:r>
          </a:p>
          <a:p>
            <a:endParaRPr lang="en-IN" dirty="0"/>
          </a:p>
        </p:txBody>
      </p:sp>
      <p:pic>
        <p:nvPicPr>
          <p:cNvPr id="1026" name="Picture 2" descr="GPRS – Z-Security"/>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14728" y="711202"/>
            <a:ext cx="4777271" cy="4702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27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Bearers in GPRS</a:t>
            </a:r>
            <a:endParaRPr lang="en-IN" dirty="0"/>
          </a:p>
        </p:txBody>
      </p:sp>
      <p:sp>
        <p:nvSpPr>
          <p:cNvPr id="3" name="Content Placeholder 2"/>
          <p:cNvSpPr>
            <a:spLocks noGrp="1"/>
          </p:cNvSpPr>
          <p:nvPr>
            <p:ph idx="1"/>
          </p:nvPr>
        </p:nvSpPr>
        <p:spPr/>
        <p:txBody>
          <a:bodyPr/>
          <a:lstStyle/>
          <a:p>
            <a:r>
              <a:rPr lang="en-US" altLang="en-US" dirty="0"/>
              <a:t>Bearer services of GPRS offer </a:t>
            </a:r>
            <a:r>
              <a:rPr lang="en-US" altLang="en-US" dirty="0">
                <a:solidFill>
                  <a:srgbClr val="5430AA"/>
                </a:solidFill>
              </a:rPr>
              <a:t>end-to-end packet switched data </a:t>
            </a:r>
            <a:r>
              <a:rPr lang="en-US" altLang="en-US" dirty="0"/>
              <a:t>transfer.</a:t>
            </a:r>
          </a:p>
          <a:p>
            <a:r>
              <a:rPr lang="en-US" altLang="en-US" dirty="0"/>
              <a:t>GPRS supports two different kinds of data transport services: </a:t>
            </a:r>
          </a:p>
          <a:p>
            <a:pPr marL="914400" lvl="1" indent="-457200">
              <a:buFont typeface="+mj-lt"/>
              <a:buAutoNum type="arabicPeriod"/>
            </a:pPr>
            <a:r>
              <a:rPr lang="en-US" altLang="en-US" dirty="0"/>
              <a:t>Point-to-point (</a:t>
            </a:r>
            <a:r>
              <a:rPr lang="en-US" altLang="en-US" dirty="0">
                <a:solidFill>
                  <a:srgbClr val="5430AA"/>
                </a:solidFill>
              </a:rPr>
              <a:t>PTP</a:t>
            </a:r>
            <a:r>
              <a:rPr lang="en-US" altLang="en-US" dirty="0"/>
              <a:t>) services</a:t>
            </a:r>
          </a:p>
          <a:p>
            <a:pPr marL="914400" lvl="1" indent="-457200">
              <a:buFont typeface="+mj-lt"/>
              <a:buAutoNum type="arabicPeriod"/>
            </a:pPr>
            <a:r>
              <a:rPr lang="en-US" altLang="en-US" dirty="0"/>
              <a:t>Point-to-multipoint (</a:t>
            </a:r>
            <a:r>
              <a:rPr lang="en-US" altLang="en-US" dirty="0">
                <a:solidFill>
                  <a:srgbClr val="5430AA"/>
                </a:solidFill>
              </a:rPr>
              <a:t>PTM</a:t>
            </a:r>
            <a:r>
              <a:rPr lang="en-US" altLang="en-US" dirty="0"/>
              <a:t>) services</a:t>
            </a:r>
          </a:p>
          <a:p>
            <a:r>
              <a:rPr lang="en-US" altLang="en-US" dirty="0"/>
              <a:t>GPRS continues to support </a:t>
            </a:r>
            <a:r>
              <a:rPr lang="en-US" altLang="en-US" dirty="0">
                <a:solidFill>
                  <a:srgbClr val="5430AA"/>
                </a:solidFill>
              </a:rPr>
              <a:t>SMS </a:t>
            </a:r>
            <a:r>
              <a:rPr lang="en-US" altLang="en-US" dirty="0"/>
              <a:t>as a </a:t>
            </a:r>
            <a:r>
              <a:rPr lang="en-US" altLang="en-US" dirty="0">
                <a:solidFill>
                  <a:srgbClr val="5430AA"/>
                </a:solidFill>
              </a:rPr>
              <a:t>bearer</a:t>
            </a:r>
            <a:r>
              <a:rPr lang="en-US" altLang="en-US" dirty="0"/>
              <a:t>.</a:t>
            </a:r>
          </a:p>
          <a:p>
            <a:r>
              <a:rPr lang="en-US" altLang="en-US" dirty="0"/>
              <a:t>Wireless Application Protocol is a data bearer service over </a:t>
            </a:r>
            <a:r>
              <a:rPr lang="en-US" altLang="en-US" dirty="0">
                <a:solidFill>
                  <a:srgbClr val="5430AA"/>
                </a:solidFill>
              </a:rPr>
              <a:t>HTTP </a:t>
            </a:r>
            <a:r>
              <a:rPr lang="en-US" altLang="en-US" dirty="0"/>
              <a:t>protocol.</a:t>
            </a:r>
          </a:p>
          <a:p>
            <a:r>
              <a:rPr lang="en-US" altLang="en-US" dirty="0"/>
              <a:t>Multimedia Messaging Service </a:t>
            </a:r>
            <a:r>
              <a:rPr lang="en-US" altLang="en-US" dirty="0">
                <a:solidFill>
                  <a:srgbClr val="5430AA"/>
                </a:solidFill>
              </a:rPr>
              <a:t>supports</a:t>
            </a:r>
            <a:r>
              <a:rPr lang="en-US" altLang="en-US" dirty="0"/>
              <a:t> multimedia messages.</a:t>
            </a:r>
          </a:p>
          <a:p>
            <a:endParaRPr lang="en-IN" dirty="0"/>
          </a:p>
        </p:txBody>
      </p:sp>
    </p:spTree>
    <p:extLst>
      <p:ext uri="{BB962C8B-B14F-4D97-AF65-F5344CB8AC3E}">
        <p14:creationId xmlns:p14="http://schemas.microsoft.com/office/powerpoint/2010/main" val="403341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 of GPRS</a:t>
            </a:r>
          </a:p>
        </p:txBody>
      </p:sp>
      <p:sp>
        <p:nvSpPr>
          <p:cNvPr id="3" name="Content Placeholder 2"/>
          <p:cNvSpPr>
            <a:spLocks noGrp="1"/>
          </p:cNvSpPr>
          <p:nvPr>
            <p:ph idx="1"/>
          </p:nvPr>
        </p:nvSpPr>
        <p:spPr/>
        <p:txBody>
          <a:bodyPr/>
          <a:lstStyle/>
          <a:p>
            <a:pPr marL="457200" indent="-457200">
              <a:buFont typeface="+mj-lt"/>
              <a:buAutoNum type="arabicPeriod"/>
            </a:pPr>
            <a:r>
              <a:rPr lang="en-US" altLang="en-US" dirty="0"/>
              <a:t>Chat</a:t>
            </a:r>
          </a:p>
          <a:p>
            <a:pPr marL="457200" indent="-457200">
              <a:buFont typeface="+mj-lt"/>
              <a:buAutoNum type="arabicPeriod"/>
            </a:pPr>
            <a:r>
              <a:rPr lang="en-US" altLang="en-US" dirty="0"/>
              <a:t>Multimedia Services</a:t>
            </a:r>
          </a:p>
          <a:p>
            <a:pPr marL="457200" indent="-457200">
              <a:buFont typeface="+mj-lt"/>
              <a:buAutoNum type="arabicPeriod"/>
            </a:pPr>
            <a:r>
              <a:rPr lang="en-US" altLang="en-US" dirty="0"/>
              <a:t>Virtual Private Network</a:t>
            </a:r>
          </a:p>
          <a:p>
            <a:pPr marL="457200" indent="-457200">
              <a:buFont typeface="+mj-lt"/>
              <a:buAutoNum type="arabicPeriod"/>
            </a:pPr>
            <a:r>
              <a:rPr lang="en-US" altLang="en-US" dirty="0"/>
              <a:t>Personal Information Management</a:t>
            </a:r>
          </a:p>
          <a:p>
            <a:pPr marL="457200" indent="-457200">
              <a:buFont typeface="+mj-lt"/>
              <a:buAutoNum type="arabicPeriod"/>
            </a:pPr>
            <a:r>
              <a:rPr lang="en-US" altLang="en-US" dirty="0"/>
              <a:t>Vehicle Positioning</a:t>
            </a:r>
          </a:p>
          <a:p>
            <a:pPr marL="457200" indent="-457200">
              <a:buFont typeface="+mj-lt"/>
              <a:buAutoNum type="arabicPeriod"/>
            </a:pPr>
            <a:r>
              <a:rPr lang="en-US" altLang="en-US" dirty="0"/>
              <a:t>Location based services and Telematics</a:t>
            </a:r>
          </a:p>
          <a:p>
            <a:endParaRPr lang="en-US" dirty="0"/>
          </a:p>
          <a:p>
            <a:endParaRPr lang="en-IN" dirty="0"/>
          </a:p>
        </p:txBody>
      </p:sp>
    </p:spTree>
    <p:extLst>
      <p:ext uri="{BB962C8B-B14F-4D97-AF65-F5344CB8AC3E}">
        <p14:creationId xmlns:p14="http://schemas.microsoft.com/office/powerpoint/2010/main" val="216289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GPRS: Benefits</a:t>
            </a:r>
            <a:endParaRPr lang="en-IN" dirty="0"/>
          </a:p>
        </p:txBody>
      </p:sp>
      <p:sp>
        <p:nvSpPr>
          <p:cNvPr id="3" name="Content Placeholder 2"/>
          <p:cNvSpPr>
            <a:spLocks noGrp="1"/>
          </p:cNvSpPr>
          <p:nvPr>
            <p:ph idx="1"/>
          </p:nvPr>
        </p:nvSpPr>
        <p:spPr/>
        <p:txBody>
          <a:bodyPr/>
          <a:lstStyle/>
          <a:p>
            <a:r>
              <a:rPr lang="en-IN" dirty="0">
                <a:solidFill>
                  <a:srgbClr val="5430AA"/>
                </a:solidFill>
              </a:rPr>
              <a:t>Resources</a:t>
            </a:r>
            <a:r>
              <a:rPr lang="en-IN" dirty="0"/>
              <a:t> are reserved only when needed and charged accordingly</a:t>
            </a:r>
          </a:p>
          <a:p>
            <a:r>
              <a:rPr lang="en-IN" dirty="0"/>
              <a:t>Connection setup times are </a:t>
            </a:r>
            <a:r>
              <a:rPr lang="en-IN" dirty="0">
                <a:solidFill>
                  <a:srgbClr val="5430AA"/>
                </a:solidFill>
              </a:rPr>
              <a:t>reduced</a:t>
            </a:r>
          </a:p>
          <a:p>
            <a:r>
              <a:rPr lang="en-IN" dirty="0">
                <a:solidFill>
                  <a:srgbClr val="5430AA"/>
                </a:solidFill>
              </a:rPr>
              <a:t>Enables</a:t>
            </a:r>
            <a:r>
              <a:rPr lang="en-IN" dirty="0"/>
              <a:t> new service </a:t>
            </a:r>
            <a:r>
              <a:rPr lang="en-IN" dirty="0" smtClean="0"/>
              <a:t>opportunities</a:t>
            </a:r>
          </a:p>
          <a:p>
            <a:r>
              <a:rPr lang="en-IN" dirty="0"/>
              <a:t>GPRS </a:t>
            </a:r>
            <a:r>
              <a:rPr lang="en-IN" dirty="0">
                <a:solidFill>
                  <a:srgbClr val="5430AA"/>
                </a:solidFill>
              </a:rPr>
              <a:t>reuses</a:t>
            </a:r>
            <a:r>
              <a:rPr lang="en-IN" dirty="0"/>
              <a:t> existing GSM infrastructure, </a:t>
            </a:r>
            <a:r>
              <a:rPr lang="en-IN" dirty="0" smtClean="0"/>
              <a:t>therefore deployment </a:t>
            </a:r>
            <a:r>
              <a:rPr lang="en-IN" dirty="0"/>
              <a:t>is </a:t>
            </a:r>
            <a:r>
              <a:rPr lang="en-IN" dirty="0" smtClean="0"/>
              <a:t>easier</a:t>
            </a:r>
          </a:p>
          <a:p>
            <a:r>
              <a:rPr lang="en-IN" dirty="0" smtClean="0"/>
              <a:t>It </a:t>
            </a:r>
            <a:r>
              <a:rPr lang="en-IN" dirty="0"/>
              <a:t>provides </a:t>
            </a:r>
            <a:r>
              <a:rPr lang="en-IN" dirty="0">
                <a:solidFill>
                  <a:srgbClr val="5430AA"/>
                </a:solidFill>
              </a:rPr>
              <a:t>seamless</a:t>
            </a:r>
            <a:r>
              <a:rPr lang="en-IN" dirty="0"/>
              <a:t> and instant connectivity with the </a:t>
            </a:r>
            <a:r>
              <a:rPr lang="en-IN" dirty="0" smtClean="0"/>
              <a:t>internet</a:t>
            </a:r>
          </a:p>
          <a:p>
            <a:r>
              <a:rPr lang="en-IN" dirty="0"/>
              <a:t>A</a:t>
            </a:r>
            <a:r>
              <a:rPr lang="en-IN" dirty="0" smtClean="0"/>
              <a:t>llows </a:t>
            </a:r>
            <a:r>
              <a:rPr lang="en-IN" dirty="0"/>
              <a:t>simultaneous use of both </a:t>
            </a:r>
            <a:r>
              <a:rPr lang="en-IN" dirty="0">
                <a:solidFill>
                  <a:srgbClr val="5430AA"/>
                </a:solidFill>
              </a:rPr>
              <a:t>voice</a:t>
            </a:r>
            <a:r>
              <a:rPr lang="en-IN" dirty="0"/>
              <a:t> and </a:t>
            </a:r>
            <a:r>
              <a:rPr lang="en-IN" dirty="0">
                <a:solidFill>
                  <a:srgbClr val="5430AA"/>
                </a:solidFill>
              </a:rPr>
              <a:t>data</a:t>
            </a:r>
            <a:r>
              <a:rPr lang="en-IN" dirty="0"/>
              <a:t> services. </a:t>
            </a:r>
            <a:r>
              <a:rPr lang="en-IN" dirty="0" smtClean="0"/>
              <a:t>Thus user </a:t>
            </a:r>
            <a:r>
              <a:rPr lang="en-IN" dirty="0"/>
              <a:t>can have both voice call and data call together. Data call refers to use of internet by browsing or downloading or uploading data.</a:t>
            </a:r>
          </a:p>
          <a:p>
            <a:endParaRPr lang="en-IN" dirty="0"/>
          </a:p>
        </p:txBody>
      </p:sp>
    </p:spTree>
    <p:extLst>
      <p:ext uri="{BB962C8B-B14F-4D97-AF65-F5344CB8AC3E}">
        <p14:creationId xmlns:p14="http://schemas.microsoft.com/office/powerpoint/2010/main" val="152829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GPRS</a:t>
            </a:r>
            <a:endParaRPr lang="en-IN" dirty="0"/>
          </a:p>
        </p:txBody>
      </p:sp>
      <p:sp>
        <p:nvSpPr>
          <p:cNvPr id="3" name="Content Placeholder 2"/>
          <p:cNvSpPr>
            <a:spLocks noGrp="1"/>
          </p:cNvSpPr>
          <p:nvPr>
            <p:ph idx="1"/>
          </p:nvPr>
        </p:nvSpPr>
        <p:spPr/>
        <p:txBody>
          <a:bodyPr/>
          <a:lstStyle/>
          <a:p>
            <a:pPr marL="457200" indent="-457200">
              <a:buFont typeface="+mj-lt"/>
              <a:buAutoNum type="arabicPeriod"/>
            </a:pPr>
            <a:r>
              <a:rPr lang="en-IN" b="1" dirty="0"/>
              <a:t>Limited Cell Capacity for All Users:</a:t>
            </a:r>
            <a:r>
              <a:rPr lang="en-IN" dirty="0"/>
              <a:t> </a:t>
            </a:r>
            <a:endParaRPr lang="en-IN" dirty="0" smtClean="0"/>
          </a:p>
          <a:p>
            <a:pPr marL="1001712" lvl="1" indent="-457200"/>
            <a:r>
              <a:rPr lang="en-IN" dirty="0" smtClean="0"/>
              <a:t>Only </a:t>
            </a:r>
            <a:r>
              <a:rPr lang="en-IN" dirty="0"/>
              <a:t>limited radio resources can be deployed for different uses. Both Voice and GPRS calls use the same network resources</a:t>
            </a:r>
            <a:r>
              <a:rPr lang="en-IN" dirty="0" smtClean="0"/>
              <a:t>.</a:t>
            </a:r>
          </a:p>
          <a:p>
            <a:pPr marL="1001712" lvl="1" indent="-457200"/>
            <a:r>
              <a:rPr lang="en-IN" dirty="0"/>
              <a:t>Network can be affected </a:t>
            </a:r>
            <a:r>
              <a:rPr lang="en-IN" dirty="0" smtClean="0"/>
              <a:t>when </a:t>
            </a:r>
            <a:r>
              <a:rPr lang="en-IN" dirty="0"/>
              <a:t>more number of GPRS users in the same area utilize the </a:t>
            </a:r>
            <a:r>
              <a:rPr lang="en-IN" dirty="0" smtClean="0"/>
              <a:t>GPRS </a:t>
            </a:r>
            <a:r>
              <a:rPr lang="en-IN" dirty="0"/>
              <a:t>services at the same time. This leads to congestion which results into slower data connection.</a:t>
            </a:r>
          </a:p>
          <a:p>
            <a:pPr marL="457200" indent="-457200">
              <a:buFont typeface="+mj-lt"/>
              <a:buAutoNum type="arabicPeriod"/>
            </a:pPr>
            <a:r>
              <a:rPr lang="en-IN" b="1" dirty="0"/>
              <a:t>Speed Lower in Reality:</a:t>
            </a:r>
            <a:r>
              <a:rPr lang="en-IN" dirty="0"/>
              <a:t> </a:t>
            </a:r>
            <a:endParaRPr lang="en-IN" dirty="0" smtClean="0"/>
          </a:p>
          <a:p>
            <a:pPr marL="1001712" lvl="1" indent="-457200"/>
            <a:r>
              <a:rPr lang="en-IN" dirty="0" smtClean="0"/>
              <a:t>Achieving </a:t>
            </a:r>
            <a:r>
              <a:rPr lang="en-IN" dirty="0"/>
              <a:t>the theoretical maximum GPRS data transmission speed of 172.2 kbps would require a single user taking over all eight time slots without any error protection</a:t>
            </a:r>
            <a:r>
              <a:rPr lang="en-IN" dirty="0" smtClean="0"/>
              <a:t>.</a:t>
            </a:r>
          </a:p>
          <a:p>
            <a:pPr marL="1001712" lvl="1" indent="-457200"/>
            <a:r>
              <a:rPr lang="en-IN" dirty="0" smtClean="0"/>
              <a:t>GPRS is slower </a:t>
            </a:r>
            <a:r>
              <a:rPr lang="en-IN" dirty="0"/>
              <a:t>compare to latest wireless standards such as HSPA, LTE, LTE-advanced etc.</a:t>
            </a:r>
          </a:p>
          <a:p>
            <a:pPr marL="457200" indent="-457200">
              <a:buFont typeface="+mj-lt"/>
              <a:buAutoNum type="arabicPeriod"/>
            </a:pPr>
            <a:endParaRPr lang="en-IN" dirty="0"/>
          </a:p>
        </p:txBody>
      </p:sp>
    </p:spTree>
    <p:extLst>
      <p:ext uri="{BB962C8B-B14F-4D97-AF65-F5344CB8AC3E}">
        <p14:creationId xmlns:p14="http://schemas.microsoft.com/office/powerpoint/2010/main" val="71021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Billing and charging in GPRS </a:t>
            </a:r>
            <a:endParaRPr lang="en-IN"/>
          </a:p>
        </p:txBody>
      </p:sp>
      <p:sp>
        <p:nvSpPr>
          <p:cNvPr id="3" name="Content Placeholder 2"/>
          <p:cNvSpPr>
            <a:spLocks noGrp="1"/>
          </p:cNvSpPr>
          <p:nvPr>
            <p:ph idx="1"/>
          </p:nvPr>
        </p:nvSpPr>
        <p:spPr/>
        <p:txBody>
          <a:bodyPr/>
          <a:lstStyle/>
          <a:p>
            <a:pPr>
              <a:buNone/>
            </a:pPr>
            <a:r>
              <a:rPr lang="en-US" altLang="en-US" dirty="0"/>
              <a:t>Minimum </a:t>
            </a:r>
            <a:r>
              <a:rPr lang="en-US" altLang="en-US" dirty="0">
                <a:solidFill>
                  <a:srgbClr val="5430AA"/>
                </a:solidFill>
              </a:rPr>
              <a:t>charging information</a:t>
            </a:r>
            <a:r>
              <a:rPr lang="en-US" altLang="en-US" dirty="0">
                <a:solidFill>
                  <a:srgbClr val="C00000"/>
                </a:solidFill>
              </a:rPr>
              <a:t> </a:t>
            </a:r>
            <a:r>
              <a:rPr lang="en-US" altLang="en-US" dirty="0"/>
              <a:t>that must be collected are:</a:t>
            </a:r>
          </a:p>
          <a:p>
            <a:pPr lvl="1"/>
            <a:r>
              <a:rPr lang="en-US" altLang="en-US" dirty="0">
                <a:solidFill>
                  <a:srgbClr val="5430AA"/>
                </a:solidFill>
              </a:rPr>
              <a:t>Destination</a:t>
            </a:r>
            <a:r>
              <a:rPr lang="en-US" altLang="en-US" dirty="0"/>
              <a:t> and </a:t>
            </a:r>
            <a:r>
              <a:rPr lang="en-US" altLang="en-US" dirty="0">
                <a:solidFill>
                  <a:srgbClr val="5430AA"/>
                </a:solidFill>
              </a:rPr>
              <a:t>source</a:t>
            </a:r>
            <a:r>
              <a:rPr lang="en-US" altLang="en-US" dirty="0"/>
              <a:t> addresses.</a:t>
            </a:r>
          </a:p>
          <a:p>
            <a:pPr lvl="1"/>
            <a:r>
              <a:rPr lang="en-US" altLang="en-US" dirty="0"/>
              <a:t>Usage of </a:t>
            </a:r>
            <a:r>
              <a:rPr lang="en-US" altLang="en-US" dirty="0">
                <a:solidFill>
                  <a:srgbClr val="5430AA"/>
                </a:solidFill>
              </a:rPr>
              <a:t>radio</a:t>
            </a:r>
            <a:r>
              <a:rPr lang="en-US" altLang="en-US" dirty="0"/>
              <a:t> interface.</a:t>
            </a:r>
          </a:p>
          <a:p>
            <a:pPr lvl="1"/>
            <a:r>
              <a:rPr lang="en-US" altLang="en-US" dirty="0"/>
              <a:t>Usage of </a:t>
            </a:r>
            <a:r>
              <a:rPr lang="en-US" altLang="en-US" dirty="0">
                <a:solidFill>
                  <a:srgbClr val="5430AA"/>
                </a:solidFill>
              </a:rPr>
              <a:t>external</a:t>
            </a:r>
            <a:r>
              <a:rPr lang="en-US" altLang="en-US" dirty="0"/>
              <a:t> Packet Data Networks.</a:t>
            </a:r>
          </a:p>
          <a:p>
            <a:pPr lvl="1"/>
            <a:r>
              <a:rPr lang="en-US" altLang="en-US" dirty="0"/>
              <a:t>Usage of the packet</a:t>
            </a:r>
            <a:r>
              <a:rPr lang="en-US" altLang="en-US" dirty="0">
                <a:solidFill>
                  <a:srgbClr val="5430AA"/>
                </a:solidFill>
              </a:rPr>
              <a:t> data protocol addresses</a:t>
            </a:r>
            <a:r>
              <a:rPr lang="en-US" altLang="en-US" dirty="0"/>
              <a:t>.</a:t>
            </a:r>
          </a:p>
          <a:p>
            <a:pPr lvl="1"/>
            <a:r>
              <a:rPr lang="en-US" altLang="en-US" dirty="0"/>
              <a:t>Usage of general GPRS resources and location of the </a:t>
            </a:r>
            <a:r>
              <a:rPr lang="en-US" altLang="en-US" dirty="0">
                <a:solidFill>
                  <a:srgbClr val="5430AA"/>
                </a:solidFill>
              </a:rPr>
              <a:t>Mobile Station</a:t>
            </a:r>
            <a:r>
              <a:rPr lang="en-US" altLang="en-US" dirty="0"/>
              <a:t>.</a:t>
            </a:r>
          </a:p>
          <a:p>
            <a:r>
              <a:rPr lang="en-US" dirty="0"/>
              <a:t>Various business models exist for charging customers as billing of services can be based on:  </a:t>
            </a:r>
          </a:p>
          <a:p>
            <a:pPr lvl="1"/>
            <a:r>
              <a:rPr lang="en-US" dirty="0"/>
              <a:t>The transmitted </a:t>
            </a:r>
            <a:r>
              <a:rPr lang="en-US" dirty="0">
                <a:solidFill>
                  <a:srgbClr val="5430AA"/>
                </a:solidFill>
              </a:rPr>
              <a:t>data volume</a:t>
            </a:r>
          </a:p>
          <a:p>
            <a:pPr lvl="1"/>
            <a:r>
              <a:rPr lang="en-US" dirty="0"/>
              <a:t>The type of </a:t>
            </a:r>
            <a:r>
              <a:rPr lang="en-US" dirty="0">
                <a:solidFill>
                  <a:srgbClr val="5430AA"/>
                </a:solidFill>
              </a:rPr>
              <a:t>service</a:t>
            </a:r>
          </a:p>
          <a:p>
            <a:pPr lvl="1"/>
            <a:r>
              <a:rPr lang="en-US" dirty="0"/>
              <a:t>The chosen </a:t>
            </a:r>
            <a:r>
              <a:rPr lang="en-US" dirty="0" err="1" smtClean="0">
                <a:solidFill>
                  <a:srgbClr val="5430AA"/>
                </a:solidFill>
              </a:rPr>
              <a:t>QoS</a:t>
            </a:r>
            <a:r>
              <a:rPr lang="en-US" dirty="0" smtClean="0">
                <a:solidFill>
                  <a:srgbClr val="5430AA"/>
                </a:solidFill>
              </a:rPr>
              <a:t>  </a:t>
            </a:r>
            <a:r>
              <a:rPr lang="en-US" dirty="0"/>
              <a:t>profile.</a:t>
            </a:r>
          </a:p>
          <a:p>
            <a:r>
              <a:rPr lang="en-US" dirty="0"/>
              <a:t>GPRS </a:t>
            </a:r>
            <a:r>
              <a:rPr lang="en-US" dirty="0">
                <a:solidFill>
                  <a:srgbClr val="5430AA"/>
                </a:solidFill>
              </a:rPr>
              <a:t>call records</a:t>
            </a:r>
            <a:r>
              <a:rPr lang="en-US" dirty="0"/>
              <a:t> generated in the GPRS Service Nodes.</a:t>
            </a:r>
          </a:p>
          <a:p>
            <a:r>
              <a:rPr lang="en-US" dirty="0"/>
              <a:t>Packet counts </a:t>
            </a:r>
            <a:r>
              <a:rPr lang="en-US" dirty="0">
                <a:solidFill>
                  <a:srgbClr val="5430AA"/>
                </a:solidFill>
              </a:rPr>
              <a:t>passed</a:t>
            </a:r>
            <a:r>
              <a:rPr lang="en-US" dirty="0"/>
              <a:t> to a Charging Gateway that </a:t>
            </a:r>
            <a:r>
              <a:rPr lang="en-US" dirty="0">
                <a:solidFill>
                  <a:srgbClr val="5430AA"/>
                </a:solidFill>
              </a:rPr>
              <a:t>generates</a:t>
            </a:r>
            <a:r>
              <a:rPr lang="en-US" dirty="0"/>
              <a:t> call detail records that sent to the </a:t>
            </a:r>
            <a:r>
              <a:rPr lang="en-US" dirty="0">
                <a:solidFill>
                  <a:srgbClr val="5430AA"/>
                </a:solidFill>
              </a:rPr>
              <a:t>billing system</a:t>
            </a:r>
            <a:r>
              <a:rPr lang="en-US" dirty="0"/>
              <a:t>.</a:t>
            </a:r>
          </a:p>
          <a:p>
            <a:endParaRPr lang="en-IN" dirty="0"/>
          </a:p>
        </p:txBody>
      </p:sp>
    </p:spTree>
    <p:extLst>
      <p:ext uri="{BB962C8B-B14F-4D97-AF65-F5344CB8AC3E}">
        <p14:creationId xmlns:p14="http://schemas.microsoft.com/office/powerpoint/2010/main" val="343844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GPRS Billing and Charging</a:t>
            </a:r>
            <a:endParaRPr lang="en-IN" dirty="0"/>
          </a:p>
        </p:txBody>
      </p:sp>
      <p:sp>
        <p:nvSpPr>
          <p:cNvPr id="3" name="Content Placeholder 2"/>
          <p:cNvSpPr>
            <a:spLocks noGrp="1"/>
          </p:cNvSpPr>
          <p:nvPr>
            <p:ph idx="1"/>
          </p:nvPr>
        </p:nvSpPr>
        <p:spPr/>
        <p:txBody>
          <a:bodyPr/>
          <a:lstStyle/>
          <a:p>
            <a:r>
              <a:rPr lang="en-US" dirty="0"/>
              <a:t>The SGSN and GGSN register all possible aspects of a GPRS user's behavior and generate billing information accordingly. This information is gathered in so-called Charging Data Records (CDR) and is delivered to a billing gateway</a:t>
            </a:r>
            <a:r>
              <a:rPr lang="en-US" dirty="0" smtClean="0"/>
              <a:t>.</a:t>
            </a:r>
          </a:p>
          <a:p>
            <a:r>
              <a:rPr lang="en-US" dirty="0" smtClean="0"/>
              <a:t>The GPRS billing </a:t>
            </a:r>
            <a:r>
              <a:rPr lang="en-IN" dirty="0" smtClean="0"/>
              <a:t>parameters:</a:t>
            </a:r>
            <a:endParaRPr lang="en-US" dirty="0" smtClean="0"/>
          </a:p>
          <a:p>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280136564"/>
              </p:ext>
            </p:extLst>
          </p:nvPr>
        </p:nvGraphicFramePr>
        <p:xfrm>
          <a:off x="486979" y="2469640"/>
          <a:ext cx="11573841" cy="4058920"/>
        </p:xfrm>
        <a:graphic>
          <a:graphicData uri="http://schemas.openxmlformats.org/drawingml/2006/table">
            <a:tbl>
              <a:tblPr firstRow="1" bandRow="1">
                <a:tableStyleId>{5940675A-B579-460E-94D1-54222C63F5DA}</a:tableStyleId>
              </a:tblPr>
              <a:tblGrid>
                <a:gridCol w="2175533"/>
                <a:gridCol w="9398308"/>
              </a:tblGrid>
              <a:tr h="370840">
                <a:tc>
                  <a:txBody>
                    <a:bodyPr/>
                    <a:lstStyle/>
                    <a:p>
                      <a:r>
                        <a:rPr lang="en-IN" sz="1800" b="1" i="0" kern="1200" dirty="0" smtClean="0">
                          <a:solidFill>
                            <a:schemeClr val="tx1"/>
                          </a:solidFill>
                          <a:effectLst/>
                          <a:latin typeface="+mn-lt"/>
                          <a:ea typeface="+mn-ea"/>
                          <a:cs typeface="+mn-cs"/>
                        </a:rPr>
                        <a:t>Volume </a:t>
                      </a:r>
                      <a:endParaRPr lang="en-IN" dirty="0"/>
                    </a:p>
                  </a:txBody>
                  <a:tcPr>
                    <a:solidFill>
                      <a:schemeClr val="bg1"/>
                    </a:solidFill>
                  </a:tcPr>
                </a:tc>
                <a:tc>
                  <a:txBody>
                    <a:bodyPr/>
                    <a:lstStyle/>
                    <a:p>
                      <a:r>
                        <a:rPr lang="en-US" sz="1800" b="0" i="0" kern="1200" dirty="0" smtClean="0">
                          <a:solidFill>
                            <a:schemeClr val="tx1"/>
                          </a:solidFill>
                          <a:effectLst/>
                          <a:latin typeface="+mn-lt"/>
                          <a:ea typeface="+mn-ea"/>
                          <a:cs typeface="+mn-cs"/>
                        </a:rPr>
                        <a:t>The amount of bytes transferred, i.e., downloaded &amp; uploaded both</a:t>
                      </a:r>
                      <a:endParaRPr lang="en-IN" dirty="0"/>
                    </a:p>
                  </a:txBody>
                  <a:tcPr>
                    <a:solidFill>
                      <a:schemeClr val="bg1"/>
                    </a:solidFill>
                  </a:tcPr>
                </a:tc>
              </a:tr>
              <a:tr h="370840">
                <a:tc>
                  <a:txBody>
                    <a:bodyPr/>
                    <a:lstStyle/>
                    <a:p>
                      <a:r>
                        <a:rPr lang="en-IN" sz="1800" b="1" i="0" kern="1200" dirty="0" smtClean="0">
                          <a:solidFill>
                            <a:schemeClr val="tx1"/>
                          </a:solidFill>
                          <a:effectLst/>
                          <a:latin typeface="+mn-lt"/>
                          <a:ea typeface="+mn-ea"/>
                          <a:cs typeface="+mn-cs"/>
                        </a:rPr>
                        <a:t>Duration </a:t>
                      </a:r>
                      <a:endParaRPr lang="en-IN" dirty="0"/>
                    </a:p>
                  </a:txBody>
                  <a:tcPr>
                    <a:solidFill>
                      <a:schemeClr val="bg1"/>
                    </a:solidFill>
                  </a:tcPr>
                </a:tc>
                <a:tc>
                  <a:txBody>
                    <a:bodyPr/>
                    <a:lstStyle/>
                    <a:p>
                      <a:r>
                        <a:rPr lang="en-US" sz="1800" b="0" i="0" kern="1200" dirty="0" smtClean="0">
                          <a:solidFill>
                            <a:schemeClr val="tx1"/>
                          </a:solidFill>
                          <a:effectLst/>
                          <a:latin typeface="+mn-lt"/>
                          <a:ea typeface="+mn-ea"/>
                          <a:cs typeface="+mn-cs"/>
                        </a:rPr>
                        <a:t>Duration of a PDP context session</a:t>
                      </a:r>
                      <a:endParaRPr lang="en-IN" dirty="0"/>
                    </a:p>
                  </a:txBody>
                  <a:tcPr>
                    <a:solidFill>
                      <a:schemeClr val="bg1"/>
                    </a:solidFill>
                  </a:tcPr>
                </a:tc>
              </a:tr>
              <a:tr h="370840">
                <a:tc>
                  <a:txBody>
                    <a:bodyPr/>
                    <a:lstStyle/>
                    <a:p>
                      <a:r>
                        <a:rPr lang="en-IN" sz="1800" b="1" i="0" kern="1200" dirty="0" smtClean="0">
                          <a:solidFill>
                            <a:schemeClr val="tx1"/>
                          </a:solidFill>
                          <a:effectLst/>
                          <a:latin typeface="+mn-lt"/>
                          <a:ea typeface="+mn-ea"/>
                          <a:cs typeface="+mn-cs"/>
                        </a:rPr>
                        <a:t>Time </a:t>
                      </a:r>
                      <a:endParaRPr lang="en-IN" dirty="0"/>
                    </a:p>
                  </a:txBody>
                  <a:tcPr>
                    <a:solidFill>
                      <a:schemeClr val="bg1"/>
                    </a:solidFill>
                  </a:tcPr>
                </a:tc>
                <a:tc>
                  <a:txBody>
                    <a:bodyPr/>
                    <a:lstStyle/>
                    <a:p>
                      <a:r>
                        <a:rPr lang="en-US" sz="1800" b="0" i="0" kern="1200" dirty="0" smtClean="0">
                          <a:solidFill>
                            <a:schemeClr val="tx1"/>
                          </a:solidFill>
                          <a:effectLst/>
                          <a:latin typeface="+mn-lt"/>
                          <a:ea typeface="+mn-ea"/>
                          <a:cs typeface="+mn-cs"/>
                        </a:rPr>
                        <a:t>Date, time of day and day of the week information</a:t>
                      </a:r>
                      <a:endParaRPr lang="en-IN" dirty="0"/>
                    </a:p>
                  </a:txBody>
                  <a:tcPr>
                    <a:solidFill>
                      <a:schemeClr val="bg1"/>
                    </a:solidFill>
                  </a:tcPr>
                </a:tc>
              </a:tr>
              <a:tr h="370840">
                <a:tc>
                  <a:txBody>
                    <a:bodyPr/>
                    <a:lstStyle/>
                    <a:p>
                      <a:r>
                        <a:rPr lang="en-IN" sz="1800" b="1" i="0" kern="1200" dirty="0" smtClean="0">
                          <a:solidFill>
                            <a:schemeClr val="tx1"/>
                          </a:solidFill>
                          <a:effectLst/>
                          <a:latin typeface="+mn-lt"/>
                          <a:ea typeface="+mn-ea"/>
                          <a:cs typeface="+mn-cs"/>
                        </a:rPr>
                        <a:t>Final destination</a:t>
                      </a:r>
                      <a:endParaRPr lang="en-IN" dirty="0"/>
                    </a:p>
                  </a:txBody>
                  <a:tcPr>
                    <a:solidFill>
                      <a:schemeClr val="bg1"/>
                    </a:solidFill>
                  </a:tcPr>
                </a:tc>
                <a:tc>
                  <a:txBody>
                    <a:bodyPr/>
                    <a:lstStyle/>
                    <a:p>
                      <a:r>
                        <a:rPr lang="en-US" sz="1800" b="0" i="0" kern="1200" dirty="0" smtClean="0">
                          <a:solidFill>
                            <a:schemeClr val="tx1"/>
                          </a:solidFill>
                          <a:effectLst/>
                          <a:latin typeface="+mn-lt"/>
                          <a:ea typeface="+mn-ea"/>
                          <a:cs typeface="+mn-cs"/>
                        </a:rPr>
                        <a:t>A subscriber could be charged for access to the specific network, it may be a proxy</a:t>
                      </a:r>
                      <a:r>
                        <a:rPr lang="en-US" sz="1800" b="0" i="0" kern="1200" baseline="0" dirty="0" smtClean="0">
                          <a:solidFill>
                            <a:schemeClr val="tx1"/>
                          </a:solidFill>
                          <a:effectLst/>
                          <a:latin typeface="+mn-lt"/>
                          <a:ea typeface="+mn-ea"/>
                          <a:cs typeface="+mn-cs"/>
                        </a:rPr>
                        <a:t> server</a:t>
                      </a:r>
                      <a:endParaRPr lang="en-IN" dirty="0"/>
                    </a:p>
                  </a:txBody>
                  <a:tcPr>
                    <a:solidFill>
                      <a:schemeClr val="bg1"/>
                    </a:solidFill>
                  </a:tcPr>
                </a:tc>
              </a:tr>
              <a:tr h="370840">
                <a:tc>
                  <a:txBody>
                    <a:bodyPr/>
                    <a:lstStyle/>
                    <a:p>
                      <a:r>
                        <a:rPr lang="en-IN" sz="1800" b="1" i="0" kern="1200" dirty="0" smtClean="0">
                          <a:solidFill>
                            <a:schemeClr val="tx1"/>
                          </a:solidFill>
                          <a:effectLst/>
                          <a:latin typeface="+mn-lt"/>
                          <a:ea typeface="+mn-ea"/>
                          <a:cs typeface="+mn-cs"/>
                        </a:rPr>
                        <a:t>Location </a:t>
                      </a:r>
                      <a:endParaRPr lang="en-IN" dirty="0"/>
                    </a:p>
                  </a:txBody>
                  <a:tcPr>
                    <a:solidFill>
                      <a:schemeClr val="bg1"/>
                    </a:solidFill>
                  </a:tcPr>
                </a:tc>
                <a:tc>
                  <a:txBody>
                    <a:bodyPr/>
                    <a:lstStyle/>
                    <a:p>
                      <a:r>
                        <a:rPr lang="en-US" sz="1800" b="0" i="0" kern="1200" dirty="0" smtClean="0">
                          <a:solidFill>
                            <a:schemeClr val="tx1"/>
                          </a:solidFill>
                          <a:effectLst/>
                          <a:latin typeface="+mn-lt"/>
                          <a:ea typeface="+mn-ea"/>
                          <a:cs typeface="+mn-cs"/>
                        </a:rPr>
                        <a:t>Current location of the subscriber</a:t>
                      </a:r>
                      <a:endParaRPr lang="en-IN" dirty="0"/>
                    </a:p>
                  </a:txBody>
                  <a:tcPr>
                    <a:solidFill>
                      <a:schemeClr val="bg1"/>
                    </a:solidFill>
                  </a:tcPr>
                </a:tc>
              </a:tr>
              <a:tr h="370840">
                <a:tc>
                  <a:txBody>
                    <a:bodyPr/>
                    <a:lstStyle/>
                    <a:p>
                      <a:r>
                        <a:rPr lang="en-IN" sz="1800" b="1" i="0" kern="1200" dirty="0" smtClean="0">
                          <a:solidFill>
                            <a:schemeClr val="tx1"/>
                          </a:solidFill>
                          <a:effectLst/>
                          <a:latin typeface="+mn-lt"/>
                          <a:ea typeface="+mn-ea"/>
                          <a:cs typeface="+mn-cs"/>
                        </a:rPr>
                        <a:t>Quality of Service</a:t>
                      </a:r>
                      <a:endParaRPr lang="en-IN" dirty="0"/>
                    </a:p>
                  </a:txBody>
                  <a:tcPr>
                    <a:solidFill>
                      <a:schemeClr val="bg1"/>
                    </a:solidFill>
                  </a:tcPr>
                </a:tc>
                <a:tc>
                  <a:txBody>
                    <a:bodyPr/>
                    <a:lstStyle/>
                    <a:p>
                      <a:r>
                        <a:rPr lang="en-US" sz="1800" b="0" i="0" kern="1200" dirty="0" smtClean="0">
                          <a:solidFill>
                            <a:schemeClr val="tx1"/>
                          </a:solidFill>
                          <a:effectLst/>
                          <a:latin typeface="+mn-lt"/>
                          <a:ea typeface="+mn-ea"/>
                          <a:cs typeface="+mn-cs"/>
                        </a:rPr>
                        <a:t>Pay high for higher network priority</a:t>
                      </a:r>
                      <a:endParaRPr lang="en-IN" dirty="0"/>
                    </a:p>
                  </a:txBody>
                  <a:tcPr>
                    <a:solidFill>
                      <a:schemeClr val="bg1"/>
                    </a:solidFill>
                  </a:tcPr>
                </a:tc>
              </a:tr>
              <a:tr h="370840">
                <a:tc>
                  <a:txBody>
                    <a:bodyPr/>
                    <a:lstStyle/>
                    <a:p>
                      <a:r>
                        <a:rPr lang="en-IN" sz="1800" b="1" i="0" kern="1200" dirty="0" smtClean="0">
                          <a:solidFill>
                            <a:schemeClr val="tx1"/>
                          </a:solidFill>
                          <a:effectLst/>
                          <a:latin typeface="+mn-lt"/>
                          <a:ea typeface="+mn-ea"/>
                          <a:cs typeface="+mn-cs"/>
                        </a:rPr>
                        <a:t>Flat rate</a:t>
                      </a:r>
                      <a:endParaRPr lang="en-IN" dirty="0"/>
                    </a:p>
                  </a:txBody>
                  <a:tcPr>
                    <a:solidFill>
                      <a:schemeClr val="bg1"/>
                    </a:solidFill>
                  </a:tcPr>
                </a:tc>
                <a:tc>
                  <a:txBody>
                    <a:bodyPr/>
                    <a:lstStyle/>
                    <a:p>
                      <a:r>
                        <a:rPr lang="en-IN" sz="1800" b="0" i="0" kern="1200" dirty="0" smtClean="0">
                          <a:solidFill>
                            <a:schemeClr val="tx1"/>
                          </a:solidFill>
                          <a:effectLst/>
                          <a:latin typeface="+mn-lt"/>
                          <a:ea typeface="+mn-ea"/>
                          <a:cs typeface="+mn-cs"/>
                        </a:rPr>
                        <a:t>A fixed monthly</a:t>
                      </a:r>
                      <a:r>
                        <a:rPr lang="en-IN" sz="1800" b="0" i="0" kern="1200" baseline="0" dirty="0" smtClean="0">
                          <a:solidFill>
                            <a:schemeClr val="tx1"/>
                          </a:solidFill>
                          <a:effectLst/>
                          <a:latin typeface="+mn-lt"/>
                          <a:ea typeface="+mn-ea"/>
                          <a:cs typeface="+mn-cs"/>
                        </a:rPr>
                        <a:t> rate</a:t>
                      </a:r>
                      <a:endParaRPr lang="en-IN" dirty="0"/>
                    </a:p>
                  </a:txBody>
                  <a:tcPr>
                    <a:solidFill>
                      <a:schemeClr val="bg1"/>
                    </a:solidFill>
                  </a:tcPr>
                </a:tc>
              </a:tr>
              <a:tr h="370840">
                <a:tc>
                  <a:txBody>
                    <a:bodyPr/>
                    <a:lstStyle/>
                    <a:p>
                      <a:r>
                        <a:rPr lang="en-US" sz="1800" b="1" i="0" kern="1200" dirty="0" smtClean="0">
                          <a:solidFill>
                            <a:schemeClr val="tx1"/>
                          </a:solidFill>
                          <a:effectLst/>
                          <a:latin typeface="+mn-lt"/>
                          <a:ea typeface="+mn-ea"/>
                          <a:cs typeface="+mn-cs"/>
                        </a:rPr>
                        <a:t>Bearer service </a:t>
                      </a:r>
                      <a:endParaRPr lang="en-IN"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Charging based on different bearer services (for an operator who has several networks, such as GSM900 and GSM1800, and who wants to promote usage of one of the networks). Or, perhaps the bearer service would be good for areas where it would be cheaper for the operator to offer services from a wireless LAN rather than from the GSM network.</a:t>
                      </a:r>
                    </a:p>
                    <a:p>
                      <a:endParaRPr lang="en-IN" dirty="0"/>
                    </a:p>
                  </a:txBody>
                  <a:tcPr>
                    <a:solidFill>
                      <a:schemeClr val="bg1"/>
                    </a:solidFill>
                  </a:tcPr>
                </a:tc>
              </a:tr>
            </a:tbl>
          </a:graphicData>
        </a:graphic>
      </p:graphicFrame>
    </p:spTree>
    <p:extLst>
      <p:ext uri="{BB962C8B-B14F-4D97-AF65-F5344CB8AC3E}">
        <p14:creationId xmlns:p14="http://schemas.microsoft.com/office/powerpoint/2010/main" val="127459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GTU Questions: Unit 3 GPRS</a:t>
            </a:r>
            <a:endParaRPr lang="en-IN"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30462172"/>
              </p:ext>
            </p:extLst>
          </p:nvPr>
        </p:nvGraphicFramePr>
        <p:xfrm>
          <a:off x="131763" y="699023"/>
          <a:ext cx="11898312" cy="3403600"/>
        </p:xfrm>
        <a:graphic>
          <a:graphicData uri="http://schemas.openxmlformats.org/drawingml/2006/table">
            <a:tbl>
              <a:tblPr firstRow="1" bandRow="1">
                <a:tableStyleId>{5940675A-B579-460E-94D1-54222C63F5DA}</a:tableStyleId>
              </a:tblPr>
              <a:tblGrid>
                <a:gridCol w="532113"/>
                <a:gridCol w="9284195"/>
                <a:gridCol w="853533"/>
                <a:gridCol w="1228471"/>
              </a:tblGrid>
              <a:tr h="370840">
                <a:tc>
                  <a:txBody>
                    <a:bodyPr/>
                    <a:lstStyle/>
                    <a:p>
                      <a:r>
                        <a:rPr lang="en-US" b="1" dirty="0" smtClean="0"/>
                        <a:t>Sr.</a:t>
                      </a:r>
                      <a:endParaRPr lang="en-IN" b="1" dirty="0"/>
                    </a:p>
                  </a:txBody>
                  <a:tcPr>
                    <a:solidFill>
                      <a:schemeClr val="bg1"/>
                    </a:solidFill>
                  </a:tcPr>
                </a:tc>
                <a:tc>
                  <a:txBody>
                    <a:bodyPr/>
                    <a:lstStyle/>
                    <a:p>
                      <a:r>
                        <a:rPr lang="en-US" b="1" dirty="0" smtClean="0"/>
                        <a:t>Question</a:t>
                      </a:r>
                      <a:endParaRPr lang="en-IN" b="1" dirty="0"/>
                    </a:p>
                  </a:txBody>
                  <a:tcPr>
                    <a:solidFill>
                      <a:schemeClr val="bg1"/>
                    </a:solidFill>
                  </a:tcPr>
                </a:tc>
                <a:tc>
                  <a:txBody>
                    <a:bodyPr/>
                    <a:lstStyle/>
                    <a:p>
                      <a:r>
                        <a:rPr lang="en-US" b="1" dirty="0" smtClean="0"/>
                        <a:t>Marks</a:t>
                      </a:r>
                      <a:endParaRPr lang="en-IN" b="1" dirty="0"/>
                    </a:p>
                  </a:txBody>
                  <a:tcPr>
                    <a:solidFill>
                      <a:schemeClr val="bg1"/>
                    </a:solidFill>
                  </a:tcPr>
                </a:tc>
                <a:tc>
                  <a:txBody>
                    <a:bodyPr/>
                    <a:lstStyle/>
                    <a:p>
                      <a:r>
                        <a:rPr lang="en-US" b="1" dirty="0" smtClean="0"/>
                        <a:t>Year</a:t>
                      </a:r>
                      <a:endParaRPr lang="en-IN" b="1" dirty="0"/>
                    </a:p>
                  </a:txBody>
                  <a:tcPr>
                    <a:solidFill>
                      <a:schemeClr val="bg1"/>
                    </a:solidFill>
                  </a:tcPr>
                </a:tc>
              </a:tr>
              <a:tr h="370840">
                <a:tc>
                  <a:txBody>
                    <a:bodyPr/>
                    <a:lstStyle/>
                    <a:p>
                      <a:r>
                        <a:rPr lang="en-US" dirty="0" smtClean="0"/>
                        <a:t>1.</a:t>
                      </a:r>
                      <a:endParaRPr lang="en-IN" dirty="0"/>
                    </a:p>
                  </a:txBody>
                  <a:tcPr>
                    <a:solidFill>
                      <a:schemeClr val="bg1"/>
                    </a:solidFill>
                  </a:tcPr>
                </a:tc>
                <a:tc>
                  <a:txBody>
                    <a:bodyPr/>
                    <a:lstStyle/>
                    <a:p>
                      <a:r>
                        <a:rPr lang="en-US" dirty="0" smtClean="0"/>
                        <a:t>Discuss the network elements in GPRS that are different from GSM. Also discuss applications and limitations of GPRS.</a:t>
                      </a:r>
                    </a:p>
                  </a:txBody>
                  <a:tcPr>
                    <a:solidFill>
                      <a:schemeClr val="bg1"/>
                    </a:solidFill>
                  </a:tcPr>
                </a:tc>
                <a:tc>
                  <a:txBody>
                    <a:bodyPr/>
                    <a:lstStyle/>
                    <a:p>
                      <a:pPr algn="ctr"/>
                      <a:r>
                        <a:rPr lang="en-US" dirty="0" smtClean="0"/>
                        <a:t>7</a:t>
                      </a:r>
                    </a:p>
                  </a:txBody>
                  <a:tcPr>
                    <a:solidFill>
                      <a:schemeClr val="bg1"/>
                    </a:solidFill>
                  </a:tcPr>
                </a:tc>
                <a:tc>
                  <a:txBody>
                    <a:bodyPr/>
                    <a:lstStyle/>
                    <a:p>
                      <a:r>
                        <a:rPr lang="en-US" dirty="0" smtClean="0"/>
                        <a:t>Win’18</a:t>
                      </a:r>
                      <a:endParaRPr lang="en-IN" dirty="0"/>
                    </a:p>
                  </a:txBody>
                  <a:tcPr>
                    <a:solidFill>
                      <a:schemeClr val="bg1"/>
                    </a:solidFill>
                  </a:tcPr>
                </a:tc>
              </a:tr>
              <a:tr h="370840">
                <a:tc>
                  <a:txBody>
                    <a:bodyPr/>
                    <a:lstStyle/>
                    <a:p>
                      <a:r>
                        <a:rPr lang="en-US" dirty="0" smtClean="0"/>
                        <a:t>2.</a:t>
                      </a:r>
                      <a:endParaRPr lang="en-IN" dirty="0"/>
                    </a:p>
                  </a:txBody>
                  <a:tcPr>
                    <a:solidFill>
                      <a:schemeClr val="bg1"/>
                    </a:solidFill>
                  </a:tcPr>
                </a:tc>
                <a:tc>
                  <a:txBody>
                    <a:bodyPr/>
                    <a:lstStyle/>
                    <a:p>
                      <a:r>
                        <a:rPr lang="en-US" dirty="0" smtClean="0"/>
                        <a:t>Draw and explain the GPRS transmission plane protocol model.</a:t>
                      </a:r>
                    </a:p>
                  </a:txBody>
                  <a:tcPr>
                    <a:solidFill>
                      <a:schemeClr val="bg1"/>
                    </a:solidFill>
                  </a:tcPr>
                </a:tc>
                <a:tc>
                  <a:txBody>
                    <a:bodyPr/>
                    <a:lstStyle/>
                    <a:p>
                      <a:pPr algn="ctr"/>
                      <a:r>
                        <a:rPr lang="en-US" dirty="0" smtClean="0"/>
                        <a:t>7</a:t>
                      </a:r>
                    </a:p>
                    <a:p>
                      <a:pPr algn="ctr"/>
                      <a:r>
                        <a:rPr lang="en-US" dirty="0" smtClean="0"/>
                        <a:t>7</a:t>
                      </a:r>
                    </a:p>
                  </a:txBody>
                  <a:tcPr>
                    <a:solidFill>
                      <a:schemeClr val="bg1"/>
                    </a:solidFill>
                  </a:tcPr>
                </a:tc>
                <a:tc>
                  <a:txBody>
                    <a:bodyPr/>
                    <a:lstStyle/>
                    <a:p>
                      <a:r>
                        <a:rPr lang="en-US" dirty="0" smtClean="0"/>
                        <a:t>Sum’19</a:t>
                      </a:r>
                    </a:p>
                    <a:p>
                      <a:r>
                        <a:rPr lang="en-US" dirty="0" smtClean="0"/>
                        <a:t>Sum’20</a:t>
                      </a:r>
                    </a:p>
                  </a:txBody>
                  <a:tcPr>
                    <a:solidFill>
                      <a:schemeClr val="bg1"/>
                    </a:solidFill>
                  </a:tcPr>
                </a:tc>
              </a:tr>
              <a:tr h="370840">
                <a:tc>
                  <a:txBody>
                    <a:bodyPr/>
                    <a:lstStyle/>
                    <a:p>
                      <a:r>
                        <a:rPr lang="en-US" dirty="0" smtClean="0"/>
                        <a:t>3.</a:t>
                      </a:r>
                      <a:endParaRPr lang="en-IN" dirty="0"/>
                    </a:p>
                  </a:txBody>
                  <a:tcPr>
                    <a:solidFill>
                      <a:schemeClr val="bg1"/>
                    </a:solidFill>
                  </a:tcPr>
                </a:tc>
                <a:tc>
                  <a:txBody>
                    <a:bodyPr/>
                    <a:lstStyle/>
                    <a:p>
                      <a:r>
                        <a:rPr lang="en-US" dirty="0" smtClean="0"/>
                        <a:t>List and explain functionality of Serving GPRS Support Node(SGSN) and Gateway GPRS Support Node(GGSN).</a:t>
                      </a:r>
                    </a:p>
                  </a:txBody>
                  <a:tcPr>
                    <a:solidFill>
                      <a:schemeClr val="bg1"/>
                    </a:solidFill>
                  </a:tcPr>
                </a:tc>
                <a:tc>
                  <a:txBody>
                    <a:bodyPr/>
                    <a:lstStyle/>
                    <a:p>
                      <a:pPr algn="ctr"/>
                      <a:r>
                        <a:rPr lang="en-US" dirty="0" smtClean="0"/>
                        <a:t>3</a:t>
                      </a:r>
                    </a:p>
                  </a:txBody>
                  <a:tcPr>
                    <a:solidFill>
                      <a:schemeClr val="bg1"/>
                    </a:solidFill>
                  </a:tcPr>
                </a:tc>
                <a:tc>
                  <a:txBody>
                    <a:bodyPr/>
                    <a:lstStyle/>
                    <a:p>
                      <a:r>
                        <a:rPr lang="en-US" dirty="0" smtClean="0"/>
                        <a:t>Win’20</a:t>
                      </a:r>
                      <a:endParaRPr lang="en-IN" dirty="0"/>
                    </a:p>
                  </a:txBody>
                  <a:tcPr>
                    <a:solidFill>
                      <a:schemeClr val="bg1"/>
                    </a:solidFill>
                  </a:tcPr>
                </a:tc>
              </a:tr>
              <a:tr h="370840">
                <a:tc>
                  <a:txBody>
                    <a:bodyPr/>
                    <a:lstStyle/>
                    <a:p>
                      <a:r>
                        <a:rPr lang="en-US" dirty="0" smtClean="0"/>
                        <a:t>4.</a:t>
                      </a:r>
                      <a:endParaRPr lang="en-IN" dirty="0"/>
                    </a:p>
                  </a:txBody>
                  <a:tcPr>
                    <a:solidFill>
                      <a:schemeClr val="bg1"/>
                    </a:solidFill>
                  </a:tcPr>
                </a:tc>
                <a:tc>
                  <a:txBody>
                    <a:bodyPr/>
                    <a:lstStyle/>
                    <a:p>
                      <a:r>
                        <a:rPr lang="en-US" dirty="0" smtClean="0"/>
                        <a:t>Explain Voice and Data Routing in GPRS with proper diagram.</a:t>
                      </a:r>
                    </a:p>
                  </a:txBody>
                  <a:tcPr>
                    <a:solidFill>
                      <a:schemeClr val="bg1"/>
                    </a:solidFill>
                  </a:tcPr>
                </a:tc>
                <a:tc>
                  <a:txBody>
                    <a:bodyPr/>
                    <a:lstStyle/>
                    <a:p>
                      <a:pPr algn="ctr"/>
                      <a:r>
                        <a:rPr lang="en-US" dirty="0" smtClean="0"/>
                        <a:t>3</a:t>
                      </a:r>
                    </a:p>
                  </a:txBody>
                  <a:tcPr>
                    <a:solidFill>
                      <a:schemeClr val="bg1"/>
                    </a:solidFill>
                  </a:tcPr>
                </a:tc>
                <a:tc>
                  <a:txBody>
                    <a:bodyPr/>
                    <a:lstStyle/>
                    <a:p>
                      <a:r>
                        <a:rPr lang="en-US" dirty="0" smtClean="0"/>
                        <a:t>Win’19</a:t>
                      </a:r>
                    </a:p>
                  </a:txBody>
                  <a:tcPr>
                    <a:solidFill>
                      <a:schemeClr val="bg1"/>
                    </a:solidFill>
                  </a:tcPr>
                </a:tc>
              </a:tr>
              <a:tr h="370840">
                <a:tc>
                  <a:txBody>
                    <a:bodyPr/>
                    <a:lstStyle/>
                    <a:p>
                      <a:r>
                        <a:rPr lang="en-US" dirty="0" smtClean="0"/>
                        <a:t>5.</a:t>
                      </a:r>
                      <a:endParaRPr lang="en-IN" dirty="0"/>
                    </a:p>
                  </a:txBody>
                  <a:tcPr>
                    <a:solidFill>
                      <a:schemeClr val="bg1"/>
                    </a:solidFill>
                  </a:tcPr>
                </a:tc>
                <a:tc>
                  <a:txBody>
                    <a:bodyPr/>
                    <a:lstStyle/>
                    <a:p>
                      <a:r>
                        <a:rPr lang="en-US" dirty="0" smtClean="0"/>
                        <a:t>Discuss briefly: Limitations of GPRS.</a:t>
                      </a:r>
                    </a:p>
                  </a:txBody>
                  <a:tcPr>
                    <a:solidFill>
                      <a:schemeClr val="bg1"/>
                    </a:solidFill>
                  </a:tcPr>
                </a:tc>
                <a:tc>
                  <a:txBody>
                    <a:bodyPr/>
                    <a:lstStyle/>
                    <a:p>
                      <a:pPr algn="ctr"/>
                      <a:r>
                        <a:rPr lang="en-US" dirty="0" smtClean="0"/>
                        <a:t>4</a:t>
                      </a:r>
                    </a:p>
                  </a:txBody>
                  <a:tcPr>
                    <a:solidFill>
                      <a:schemeClr val="bg1"/>
                    </a:solidFill>
                  </a:tcPr>
                </a:tc>
                <a:tc>
                  <a:txBody>
                    <a:bodyPr/>
                    <a:lstStyle/>
                    <a:p>
                      <a:r>
                        <a:rPr lang="en-US" dirty="0" smtClean="0"/>
                        <a:t>Win’18</a:t>
                      </a:r>
                    </a:p>
                  </a:txBody>
                  <a:tcPr>
                    <a:solidFill>
                      <a:schemeClr val="bg1"/>
                    </a:solidFill>
                  </a:tcPr>
                </a:tc>
              </a:tr>
              <a:tr h="370840">
                <a:tc>
                  <a:txBody>
                    <a:bodyPr/>
                    <a:lstStyle/>
                    <a:p>
                      <a:r>
                        <a:rPr lang="en-US" dirty="0" smtClean="0"/>
                        <a:t>6.</a:t>
                      </a:r>
                      <a:endParaRPr lang="en-IN" dirty="0"/>
                    </a:p>
                  </a:txBody>
                  <a:tcPr>
                    <a:solidFill>
                      <a:schemeClr val="bg1"/>
                    </a:solidFill>
                  </a:tcPr>
                </a:tc>
                <a:tc>
                  <a:txBody>
                    <a:bodyPr/>
                    <a:lstStyle/>
                    <a:p>
                      <a:r>
                        <a:rPr lang="en-US" dirty="0" smtClean="0"/>
                        <a:t>How billing and charging functions are handled in GPRS?</a:t>
                      </a:r>
                    </a:p>
                  </a:txBody>
                  <a:tcPr>
                    <a:solidFill>
                      <a:schemeClr val="bg1"/>
                    </a:solidFill>
                  </a:tcPr>
                </a:tc>
                <a:tc>
                  <a:txBody>
                    <a:bodyPr/>
                    <a:lstStyle/>
                    <a:p>
                      <a:pPr algn="ctr"/>
                      <a:r>
                        <a:rPr lang="en-US" dirty="0" smtClean="0"/>
                        <a:t>4</a:t>
                      </a:r>
                    </a:p>
                  </a:txBody>
                  <a:tcPr>
                    <a:solidFill>
                      <a:schemeClr val="bg1"/>
                    </a:solidFill>
                  </a:tcPr>
                </a:tc>
                <a:tc>
                  <a:txBody>
                    <a:bodyPr/>
                    <a:lstStyle/>
                    <a:p>
                      <a:r>
                        <a:rPr lang="en-US" dirty="0" smtClean="0"/>
                        <a:t>Win’18</a:t>
                      </a:r>
                    </a:p>
                  </a:txBody>
                  <a:tcPr>
                    <a:solidFill>
                      <a:schemeClr val="bg1"/>
                    </a:solidFill>
                  </a:tcPr>
                </a:tc>
              </a:tr>
            </a:tbl>
          </a:graphicData>
        </a:graphic>
      </p:graphicFrame>
    </p:spTree>
    <p:extLst>
      <p:ext uri="{BB962C8B-B14F-4D97-AF65-F5344CB8AC3E}">
        <p14:creationId xmlns:p14="http://schemas.microsoft.com/office/powerpoint/2010/main" val="3693080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14943150"/>
              </p:ext>
            </p:extLst>
          </p:nvPr>
        </p:nvGraphicFramePr>
        <p:xfrm>
          <a:off x="131763" y="863600"/>
          <a:ext cx="10087058" cy="1097280"/>
        </p:xfrm>
        <a:graphic>
          <a:graphicData uri="http://schemas.openxmlformats.org/drawingml/2006/table">
            <a:tbl>
              <a:tblPr firstRow="1" bandRow="1">
                <a:tableStyleId>{2D5ABB26-0587-4C30-8999-92F81FD0307C}</a:tableStyleId>
              </a:tblPr>
              <a:tblGrid>
                <a:gridCol w="906003"/>
                <a:gridCol w="9181055"/>
              </a:tblGrid>
              <a:tr h="370840">
                <a:tc>
                  <a:txBody>
                    <a:bodyPr/>
                    <a:lstStyle/>
                    <a:p>
                      <a:r>
                        <a:rPr lang="en-US" sz="2000" dirty="0" smtClean="0"/>
                        <a:t>Book:</a:t>
                      </a:r>
                      <a:endParaRPr lang="en-IN" sz="2000" b="0" i="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000" kern="1200" dirty="0" smtClean="0"/>
                        <a:t>Mobile </a:t>
                      </a:r>
                      <a:r>
                        <a:rPr lang="en-IN" sz="2000" kern="1200" dirty="0" err="1" smtClean="0"/>
                        <a:t>ComputingTechnology,Applications</a:t>
                      </a:r>
                      <a:r>
                        <a:rPr lang="en-IN" sz="2000" kern="1200" dirty="0" smtClean="0"/>
                        <a:t> and service creation ,</a:t>
                      </a:r>
                      <a:r>
                        <a:rPr lang="en-IN" sz="2000" kern="1200" dirty="0" err="1" smtClean="0"/>
                        <a:t>Asoke</a:t>
                      </a:r>
                      <a:r>
                        <a:rPr lang="en-IN" sz="2000" kern="1200" dirty="0" smtClean="0"/>
                        <a:t> K </a:t>
                      </a:r>
                      <a:r>
                        <a:rPr lang="en-IN" sz="2000" kern="1200" dirty="0" err="1" smtClean="0"/>
                        <a:t>Telukder</a:t>
                      </a:r>
                      <a:r>
                        <a:rPr lang="en-IN" sz="2000" kern="1200" dirty="0" smtClean="0"/>
                        <a:t>, </a:t>
                      </a:r>
                      <a:r>
                        <a:rPr lang="en-IN" sz="2000" kern="1200" dirty="0" err="1" smtClean="0"/>
                        <a:t>Roopa</a:t>
                      </a:r>
                      <a:r>
                        <a:rPr lang="en-IN" sz="2000" kern="1200" dirty="0" smtClean="0"/>
                        <a:t> R </a:t>
                      </a:r>
                      <a:r>
                        <a:rPr lang="en-IN" sz="2000" kern="1200" dirty="0" err="1" smtClean="0"/>
                        <a:t>Yavagal</a:t>
                      </a:r>
                      <a:r>
                        <a:rPr lang="en-IN" sz="2000" kern="1200" dirty="0" smtClean="0"/>
                        <a:t> by TMH</a:t>
                      </a:r>
                    </a:p>
                  </a:txBody>
                  <a:tcPr/>
                </a:tc>
              </a:tr>
              <a:tr h="370840">
                <a:tc>
                  <a:txBody>
                    <a:bodyPr/>
                    <a:lstStyle/>
                    <a:p>
                      <a:r>
                        <a:rPr lang="en-US" sz="2000" dirty="0" smtClean="0"/>
                        <a:t>Web:</a:t>
                      </a:r>
                      <a:endParaRPr lang="en-IN" sz="2000" b="0" i="1" dirty="0"/>
                    </a:p>
                  </a:txBody>
                  <a:tcPr/>
                </a:tc>
                <a:tc>
                  <a:txBody>
                    <a:bodyPr/>
                    <a:lstStyle/>
                    <a:p>
                      <a:r>
                        <a:rPr lang="en-IN" sz="2000" b="0" i="1" dirty="0" smtClean="0"/>
                        <a:t>https://www.electronics-notes.com</a:t>
                      </a:r>
                      <a:endParaRPr lang="en-IN" sz="2000" b="0" i="1"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1366" y="75037"/>
            <a:ext cx="561128" cy="561128"/>
          </a:xfrm>
          <a:prstGeom prst="rect">
            <a:avLst/>
          </a:prstGeom>
        </p:spPr>
      </p:pic>
    </p:spTree>
    <p:extLst>
      <p:ext uri="{BB962C8B-B14F-4D97-AF65-F5344CB8AC3E}">
        <p14:creationId xmlns:p14="http://schemas.microsoft.com/office/powerpoint/2010/main" val="32435976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i="1" dirty="0" smtClean="0"/>
              <a:t>Thank You</a:t>
            </a:r>
            <a:endParaRPr lang="en-IN" i="1"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20496459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Packet Radio Service - GPRS</a:t>
            </a:r>
            <a:endParaRPr lang="en-IN" dirty="0"/>
          </a:p>
        </p:txBody>
      </p:sp>
      <p:sp>
        <p:nvSpPr>
          <p:cNvPr id="3" name="Content Placeholder 2"/>
          <p:cNvSpPr>
            <a:spLocks noGrp="1"/>
          </p:cNvSpPr>
          <p:nvPr>
            <p:ph idx="1"/>
          </p:nvPr>
        </p:nvSpPr>
        <p:spPr>
          <a:xfrm>
            <a:off x="131181" y="863444"/>
            <a:ext cx="6622546" cy="5590565"/>
          </a:xfrm>
        </p:spPr>
        <p:txBody>
          <a:bodyPr/>
          <a:lstStyle/>
          <a:p>
            <a:r>
              <a:rPr lang="en-US" altLang="en-US" dirty="0">
                <a:solidFill>
                  <a:srgbClr val="5430AA"/>
                </a:solidFill>
              </a:rPr>
              <a:t>Value added service </a:t>
            </a:r>
            <a:r>
              <a:rPr lang="en-US" altLang="en-US" dirty="0"/>
              <a:t>to </a:t>
            </a:r>
            <a:r>
              <a:rPr lang="en-US" altLang="en-US" dirty="0">
                <a:solidFill>
                  <a:srgbClr val="5430AA"/>
                </a:solidFill>
              </a:rPr>
              <a:t>2G</a:t>
            </a:r>
            <a:r>
              <a:rPr lang="en-US" altLang="en-US" dirty="0"/>
              <a:t> to connect users to </a:t>
            </a:r>
            <a:r>
              <a:rPr lang="en-US" altLang="en-US" dirty="0">
                <a:solidFill>
                  <a:srgbClr val="5430AA"/>
                </a:solidFill>
              </a:rPr>
              <a:t>IP (Internet Protocol)</a:t>
            </a:r>
            <a:r>
              <a:rPr lang="en-US" altLang="en-US" dirty="0"/>
              <a:t> -based </a:t>
            </a:r>
            <a:r>
              <a:rPr lang="en-US" altLang="en-US" dirty="0">
                <a:solidFill>
                  <a:srgbClr val="5430AA"/>
                </a:solidFill>
              </a:rPr>
              <a:t>data </a:t>
            </a:r>
            <a:r>
              <a:rPr lang="en-US" altLang="en-US" dirty="0" smtClean="0">
                <a:solidFill>
                  <a:srgbClr val="5430AA"/>
                </a:solidFill>
              </a:rPr>
              <a:t>networks.</a:t>
            </a:r>
            <a:endParaRPr lang="en-US" altLang="en-US" dirty="0">
              <a:solidFill>
                <a:srgbClr val="5430AA"/>
              </a:solidFill>
            </a:endParaRPr>
          </a:p>
          <a:p>
            <a:r>
              <a:rPr lang="en-US" dirty="0" smtClean="0"/>
              <a:t>GPRS </a:t>
            </a:r>
            <a:r>
              <a:rPr lang="en-US" dirty="0"/>
              <a:t>offers for data speeds of </a:t>
            </a:r>
            <a:r>
              <a:rPr lang="en-US" dirty="0">
                <a:solidFill>
                  <a:srgbClr val="5430AA"/>
                </a:solidFill>
              </a:rPr>
              <a:t>14.4 Kbps to 171.2 Kbps</a:t>
            </a:r>
            <a:r>
              <a:rPr lang="en-US" dirty="0"/>
              <a:t>, which allow for </a:t>
            </a:r>
            <a:r>
              <a:rPr lang="en-US" dirty="0">
                <a:solidFill>
                  <a:srgbClr val="5430AA"/>
                </a:solidFill>
              </a:rPr>
              <a:t>comfortable</a:t>
            </a:r>
            <a:r>
              <a:rPr lang="en-US" dirty="0"/>
              <a:t> Internet access. </a:t>
            </a:r>
          </a:p>
          <a:p>
            <a:r>
              <a:rPr lang="en-US" dirty="0"/>
              <a:t>For </a:t>
            </a:r>
            <a:r>
              <a:rPr lang="en-US" dirty="0" smtClean="0"/>
              <a:t>example</a:t>
            </a:r>
            <a:r>
              <a:rPr lang="en-US" dirty="0"/>
              <a:t>,</a:t>
            </a:r>
            <a:r>
              <a:rPr lang="en-US" dirty="0">
                <a:solidFill>
                  <a:srgbClr val="5430AA"/>
                </a:solidFill>
              </a:rPr>
              <a:t> e-mail </a:t>
            </a:r>
            <a:r>
              <a:rPr lang="en-US" dirty="0"/>
              <a:t>and </a:t>
            </a:r>
            <a:r>
              <a:rPr lang="en-US" dirty="0">
                <a:solidFill>
                  <a:srgbClr val="5430AA"/>
                </a:solidFill>
              </a:rPr>
              <a:t>web browsing</a:t>
            </a:r>
            <a:r>
              <a:rPr lang="en-US" dirty="0"/>
              <a:t>, as well as large volumes of data</a:t>
            </a:r>
            <a:r>
              <a:rPr lang="en-US" dirty="0" smtClean="0"/>
              <a:t>.</a:t>
            </a:r>
          </a:p>
          <a:p>
            <a:r>
              <a:rPr lang="en-US" dirty="0" smtClean="0"/>
              <a:t>It is not the replacement of </a:t>
            </a:r>
            <a:r>
              <a:rPr lang="en-US" dirty="0" smtClean="0">
                <a:solidFill>
                  <a:srgbClr val="673BBA"/>
                </a:solidFill>
              </a:rPr>
              <a:t>GSM</a:t>
            </a:r>
            <a:r>
              <a:rPr lang="en-US" dirty="0" smtClean="0"/>
              <a:t> but an </a:t>
            </a:r>
            <a:r>
              <a:rPr lang="en-US" dirty="0" smtClean="0">
                <a:solidFill>
                  <a:srgbClr val="673BBA"/>
                </a:solidFill>
              </a:rPr>
              <a:t>extension</a:t>
            </a:r>
            <a:r>
              <a:rPr lang="en-US" dirty="0" smtClean="0"/>
              <a:t> of it.</a:t>
            </a:r>
            <a:endParaRPr lang="en-US" dirty="0"/>
          </a:p>
          <a:p>
            <a:endParaRPr lang="en-IN" dirty="0"/>
          </a:p>
        </p:txBody>
      </p:sp>
      <p:pic>
        <p:nvPicPr>
          <p:cNvPr id="2050" name="Picture 2" descr="Whether you are tracking a vehicle your valuable assets or ..."/>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4384" y="711201"/>
            <a:ext cx="5027616" cy="3976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13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GPRS key features</a:t>
            </a:r>
            <a:endParaRPr lang="en-IN" dirty="0"/>
          </a:p>
        </p:txBody>
      </p:sp>
      <p:sp>
        <p:nvSpPr>
          <p:cNvPr id="3" name="Content Placeholder 2"/>
          <p:cNvSpPr>
            <a:spLocks noGrp="1"/>
          </p:cNvSpPr>
          <p:nvPr>
            <p:ph idx="1"/>
          </p:nvPr>
        </p:nvSpPr>
        <p:spPr/>
        <p:txBody>
          <a:bodyPr/>
          <a:lstStyle/>
          <a:p>
            <a:pPr marL="0" indent="0">
              <a:buNone/>
            </a:pPr>
            <a:r>
              <a:rPr lang="en-US" b="1" dirty="0" smtClean="0"/>
              <a:t>There are 3  key features as follows:</a:t>
            </a:r>
            <a:endParaRPr lang="en-IN" b="1" dirty="0" smtClean="0"/>
          </a:p>
          <a:p>
            <a:pPr marL="457200" indent="-457200">
              <a:buFont typeface="+mj-lt"/>
              <a:buAutoNum type="arabicPeriod"/>
            </a:pPr>
            <a:r>
              <a:rPr lang="en-IN" b="1" dirty="0" smtClean="0">
                <a:solidFill>
                  <a:srgbClr val="5430AA"/>
                </a:solidFill>
              </a:rPr>
              <a:t>The </a:t>
            </a:r>
            <a:r>
              <a:rPr lang="en-IN" b="1" dirty="0">
                <a:solidFill>
                  <a:srgbClr val="5430AA"/>
                </a:solidFill>
              </a:rPr>
              <a:t>always online feature </a:t>
            </a:r>
            <a:r>
              <a:rPr lang="en-IN" b="1" dirty="0"/>
              <a:t>-</a:t>
            </a:r>
            <a:r>
              <a:rPr lang="en-IN" dirty="0"/>
              <a:t> </a:t>
            </a:r>
            <a:r>
              <a:rPr lang="en-IN" dirty="0">
                <a:solidFill>
                  <a:srgbClr val="5430AA"/>
                </a:solidFill>
              </a:rPr>
              <a:t>Removes</a:t>
            </a:r>
            <a:r>
              <a:rPr lang="en-IN" dirty="0"/>
              <a:t> the </a:t>
            </a:r>
            <a:r>
              <a:rPr lang="en-IN" dirty="0">
                <a:solidFill>
                  <a:srgbClr val="5430AA"/>
                </a:solidFill>
              </a:rPr>
              <a:t>dial-up process</a:t>
            </a:r>
            <a:r>
              <a:rPr lang="en-IN" dirty="0"/>
              <a:t>, making applications only one click away.</a:t>
            </a:r>
          </a:p>
          <a:p>
            <a:pPr marL="457200" indent="-457200">
              <a:buFont typeface="+mj-lt"/>
              <a:buAutoNum type="arabicPeriod"/>
            </a:pPr>
            <a:r>
              <a:rPr lang="en-IN" b="1" dirty="0">
                <a:solidFill>
                  <a:srgbClr val="5430AA"/>
                </a:solidFill>
              </a:rPr>
              <a:t>An upgrade to existing systems </a:t>
            </a:r>
            <a:r>
              <a:rPr lang="en-IN" b="1" dirty="0"/>
              <a:t>-</a:t>
            </a:r>
            <a:r>
              <a:rPr lang="en-IN" dirty="0"/>
              <a:t> Operators do not have to </a:t>
            </a:r>
            <a:r>
              <a:rPr lang="en-IN" dirty="0">
                <a:solidFill>
                  <a:srgbClr val="5430AA"/>
                </a:solidFill>
              </a:rPr>
              <a:t>replace</a:t>
            </a:r>
            <a:r>
              <a:rPr lang="en-IN" dirty="0"/>
              <a:t> their equipment; rather, GPRS is added on top of the existing infrastructure.</a:t>
            </a:r>
          </a:p>
          <a:p>
            <a:pPr marL="457200" indent="-457200">
              <a:buFont typeface="+mj-lt"/>
              <a:buAutoNum type="arabicPeriod"/>
            </a:pPr>
            <a:r>
              <a:rPr lang="en-IN" b="1" dirty="0">
                <a:solidFill>
                  <a:srgbClr val="5430AA"/>
                </a:solidFill>
              </a:rPr>
              <a:t>An integral part of future 3G systems </a:t>
            </a:r>
            <a:r>
              <a:rPr lang="en-IN" b="1" dirty="0"/>
              <a:t>-</a:t>
            </a:r>
            <a:r>
              <a:rPr lang="en-IN" dirty="0"/>
              <a:t> GPRS is the </a:t>
            </a:r>
            <a:r>
              <a:rPr lang="en-IN" dirty="0">
                <a:solidFill>
                  <a:srgbClr val="5430AA"/>
                </a:solidFill>
              </a:rPr>
              <a:t>packet data core network </a:t>
            </a:r>
            <a:r>
              <a:rPr lang="en-IN" dirty="0"/>
              <a:t>for 3G systems </a:t>
            </a:r>
            <a:r>
              <a:rPr lang="en-IN" dirty="0">
                <a:solidFill>
                  <a:srgbClr val="5430AA"/>
                </a:solidFill>
              </a:rPr>
              <a:t>EDGE</a:t>
            </a:r>
            <a:r>
              <a:rPr lang="en-IN" dirty="0"/>
              <a:t> and </a:t>
            </a:r>
            <a:r>
              <a:rPr lang="en-IN" dirty="0">
                <a:solidFill>
                  <a:srgbClr val="5430AA"/>
                </a:solidFill>
              </a:rPr>
              <a:t>WCDMA</a:t>
            </a:r>
            <a:r>
              <a:rPr lang="en-IN" dirty="0"/>
              <a:t>.</a:t>
            </a:r>
          </a:p>
          <a:p>
            <a:endParaRPr lang="en-IN" dirty="0"/>
          </a:p>
        </p:txBody>
      </p:sp>
    </p:spTree>
    <p:extLst>
      <p:ext uri="{BB962C8B-B14F-4D97-AF65-F5344CB8AC3E}">
        <p14:creationId xmlns:p14="http://schemas.microsoft.com/office/powerpoint/2010/main" val="94016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GPRS Characteristics </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14736664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GPRS Characteristics </a:t>
            </a:r>
            <a:endParaRPr lang="en-IN" dirty="0"/>
          </a:p>
        </p:txBody>
      </p:sp>
      <p:sp>
        <p:nvSpPr>
          <p:cNvPr id="3" name="Content Placeholder 2"/>
          <p:cNvSpPr>
            <a:spLocks noGrp="1"/>
          </p:cNvSpPr>
          <p:nvPr>
            <p:ph idx="1"/>
          </p:nvPr>
        </p:nvSpPr>
        <p:spPr/>
        <p:txBody>
          <a:bodyPr/>
          <a:lstStyle/>
          <a:p>
            <a:r>
              <a:rPr lang="en-IN" dirty="0"/>
              <a:t>GPRS uses </a:t>
            </a:r>
            <a:r>
              <a:rPr lang="en-IN" dirty="0">
                <a:solidFill>
                  <a:srgbClr val="5430AA"/>
                </a:solidFill>
              </a:rPr>
              <a:t>packet switched resource allocation</a:t>
            </a:r>
          </a:p>
          <a:p>
            <a:pPr lvl="1"/>
            <a:r>
              <a:rPr lang="en-IN" dirty="0">
                <a:solidFill>
                  <a:srgbClr val="5430AA"/>
                </a:solidFill>
              </a:rPr>
              <a:t>resources allocated </a:t>
            </a:r>
            <a:r>
              <a:rPr lang="en-IN" dirty="0"/>
              <a:t>only when data is to be sent/received</a:t>
            </a:r>
          </a:p>
          <a:p>
            <a:r>
              <a:rPr lang="en-IN" dirty="0">
                <a:solidFill>
                  <a:srgbClr val="5430AA"/>
                </a:solidFill>
              </a:rPr>
              <a:t>Flexible</a:t>
            </a:r>
            <a:r>
              <a:rPr lang="en-IN" dirty="0"/>
              <a:t> channel allocation</a:t>
            </a:r>
          </a:p>
          <a:p>
            <a:pPr lvl="1"/>
            <a:r>
              <a:rPr lang="en-IN" dirty="0"/>
              <a:t>one to eight time slots</a:t>
            </a:r>
          </a:p>
          <a:p>
            <a:pPr lvl="1"/>
            <a:r>
              <a:rPr lang="en-IN" dirty="0"/>
              <a:t>available resources </a:t>
            </a:r>
            <a:r>
              <a:rPr lang="en-IN" dirty="0">
                <a:solidFill>
                  <a:srgbClr val="5430AA"/>
                </a:solidFill>
              </a:rPr>
              <a:t>shared</a:t>
            </a:r>
            <a:r>
              <a:rPr lang="en-IN" dirty="0"/>
              <a:t> by active users</a:t>
            </a:r>
          </a:p>
          <a:p>
            <a:pPr lvl="1"/>
            <a:r>
              <a:rPr lang="en-IN" dirty="0"/>
              <a:t>up and down link channels </a:t>
            </a:r>
            <a:r>
              <a:rPr lang="en-IN" dirty="0">
                <a:solidFill>
                  <a:srgbClr val="5430AA"/>
                </a:solidFill>
              </a:rPr>
              <a:t>reserved</a:t>
            </a:r>
            <a:r>
              <a:rPr lang="en-IN" dirty="0"/>
              <a:t> separately</a:t>
            </a:r>
          </a:p>
          <a:p>
            <a:pPr lvl="1"/>
            <a:r>
              <a:rPr lang="en-IN" dirty="0"/>
              <a:t>GPRS and circuit switched GSM services can use same time slots </a:t>
            </a:r>
            <a:r>
              <a:rPr lang="en-IN" dirty="0">
                <a:solidFill>
                  <a:srgbClr val="5430AA"/>
                </a:solidFill>
              </a:rPr>
              <a:t>alternatively</a:t>
            </a:r>
          </a:p>
          <a:p>
            <a:r>
              <a:rPr lang="en-IN" dirty="0">
                <a:solidFill>
                  <a:srgbClr val="5430AA"/>
                </a:solidFill>
              </a:rPr>
              <a:t>Traffic</a:t>
            </a:r>
            <a:r>
              <a:rPr lang="en-IN" dirty="0"/>
              <a:t> characteristics suitable for GPRS</a:t>
            </a:r>
          </a:p>
          <a:p>
            <a:pPr lvl="1"/>
            <a:r>
              <a:rPr lang="en-IN" dirty="0"/>
              <a:t>Intermittent, </a:t>
            </a:r>
            <a:r>
              <a:rPr lang="en-IN" dirty="0" smtClean="0"/>
              <a:t>burst </a:t>
            </a:r>
            <a:r>
              <a:rPr lang="en-IN" dirty="0"/>
              <a:t>data transmissions</a:t>
            </a:r>
          </a:p>
          <a:p>
            <a:pPr lvl="1"/>
            <a:r>
              <a:rPr lang="en-IN" dirty="0"/>
              <a:t>Frequent transmissions of small volumes of data</a:t>
            </a:r>
          </a:p>
          <a:p>
            <a:pPr lvl="1"/>
            <a:r>
              <a:rPr lang="en-IN" dirty="0"/>
              <a:t>Infrequent transmission of larger volumes of data</a:t>
            </a:r>
          </a:p>
          <a:p>
            <a:endParaRPr lang="en-IN" dirty="0"/>
          </a:p>
        </p:txBody>
      </p:sp>
    </p:spTree>
    <p:extLst>
      <p:ext uri="{BB962C8B-B14F-4D97-AF65-F5344CB8AC3E}">
        <p14:creationId xmlns:p14="http://schemas.microsoft.com/office/powerpoint/2010/main" val="349139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GPRS Architecture </a:t>
            </a:r>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1593762313"/>
      </p:ext>
    </p:extLst>
  </p:cSld>
  <p:clrMapOvr>
    <a:masterClrMapping/>
  </p:clrMapOvr>
  <p:timing>
    <p:tnLst>
      <p:par>
        <p:cTn id="1" dur="indefinite" restart="never" nodeType="tmRoot"/>
      </p:par>
    </p:tnLst>
  </p:timing>
</p:sld>
</file>

<file path=ppt/theme/theme1.xml><?xml version="1.0" encoding="utf-8"?>
<a:theme xmlns:a="http://schemas.openxmlformats.org/drawingml/2006/main" name="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VIdeo Lecture 16x9 Light Template</Template>
  <TotalTime>5176</TotalTime>
  <Words>2965</Words>
  <Application>Microsoft Office PowerPoint</Application>
  <PresentationFormat>Widescreen</PresentationFormat>
  <Paragraphs>465</Paragraphs>
  <Slides>48</Slides>
  <Notes>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48</vt:i4>
      </vt:variant>
    </vt:vector>
  </HeadingPairs>
  <TitlesOfParts>
    <vt:vector size="61" baseType="lpstr">
      <vt:lpstr>Calibri</vt:lpstr>
      <vt:lpstr>Roboto Condensed</vt:lpstr>
      <vt:lpstr>Wingdings</vt:lpstr>
      <vt:lpstr>Times New Roman</vt:lpstr>
      <vt:lpstr>Segoe UI Black</vt:lpstr>
      <vt:lpstr>Roboto Light</vt:lpstr>
      <vt:lpstr>Wingdings 3</vt:lpstr>
      <vt:lpstr>Arial</vt:lpstr>
      <vt:lpstr>Roboto Mono Thin</vt:lpstr>
      <vt:lpstr>Roboto Condensed Light</vt:lpstr>
      <vt:lpstr>Wingdings 2</vt:lpstr>
      <vt:lpstr>VIdeo Lecture 16x9 Light Template</vt:lpstr>
      <vt:lpstr>1_VIdeo Lecture 16x9 Light Template</vt:lpstr>
      <vt:lpstr>Unit-3: Multiple access in Wireless System  </vt:lpstr>
      <vt:lpstr>GPRS</vt:lpstr>
      <vt:lpstr>GPRS</vt:lpstr>
      <vt:lpstr>General Packet Radio Service - GPRS</vt:lpstr>
      <vt:lpstr>General Packet Radio Service - GPRS</vt:lpstr>
      <vt:lpstr>GPRS key features</vt:lpstr>
      <vt:lpstr>GPRS Characteristics </vt:lpstr>
      <vt:lpstr>GPRS Characteristics </vt:lpstr>
      <vt:lpstr>GPRS Architecture </vt:lpstr>
      <vt:lpstr>GPRS network architecture</vt:lpstr>
      <vt:lpstr>GPRS Architecture </vt:lpstr>
      <vt:lpstr>GPRS Architecture </vt:lpstr>
      <vt:lpstr>GPRS Architecture: SGSN</vt:lpstr>
      <vt:lpstr>GPRS Architecture: GGSN</vt:lpstr>
      <vt:lpstr>GPRS Architecture: GGSN</vt:lpstr>
      <vt:lpstr>GPRS Architecture: GPRS Network Enhancements</vt:lpstr>
      <vt:lpstr>GPRS Architecture: Internal Backbone</vt:lpstr>
      <vt:lpstr>GPRS Architecture </vt:lpstr>
      <vt:lpstr>GPRS Network Operation</vt:lpstr>
      <vt:lpstr>GPRS network operation: GRPS protocol stack</vt:lpstr>
      <vt:lpstr>GPRS network operation: GRPS protocol stack</vt:lpstr>
      <vt:lpstr>GPRS network operation: GPRS Internal Backbone</vt:lpstr>
      <vt:lpstr>GPRS network operation: BSS-SGSN Interface</vt:lpstr>
      <vt:lpstr>GPRS network operation: BSS-SGSN Interface</vt:lpstr>
      <vt:lpstr>GPRS network operation: Air Interface</vt:lpstr>
      <vt:lpstr>GPRS network operation: Logical Link Control (LLC) Layer</vt:lpstr>
      <vt:lpstr>GPRS network operation: Radio Link Control Layer</vt:lpstr>
      <vt:lpstr>GPRS network operation: Medium Access Control (MAC) Layer</vt:lpstr>
      <vt:lpstr>GPRS network operation: Physical Link Layer(PLL)</vt:lpstr>
      <vt:lpstr>GPRS network operation: Physical RF Layer(PRL)</vt:lpstr>
      <vt:lpstr>GPRS network operation: GRPS protocol stack</vt:lpstr>
      <vt:lpstr>Security in GPRS</vt:lpstr>
      <vt:lpstr>Security in GPRS</vt:lpstr>
      <vt:lpstr>Routing in GPRS</vt:lpstr>
      <vt:lpstr>Routing in GPRS</vt:lpstr>
      <vt:lpstr>Routing in GPRS</vt:lpstr>
      <vt:lpstr>Routing in GPRS</vt:lpstr>
      <vt:lpstr>Data services in GPRS</vt:lpstr>
      <vt:lpstr>Data services in GPRS</vt:lpstr>
      <vt:lpstr>Bearers in GPRS</vt:lpstr>
      <vt:lpstr>Applications of GPRS</vt:lpstr>
      <vt:lpstr>GPRS: Benefits</vt:lpstr>
      <vt:lpstr>Limitations of GPRS</vt:lpstr>
      <vt:lpstr>Billing and charging in GPRS </vt:lpstr>
      <vt:lpstr>GPRS Billing and Charging</vt:lpstr>
      <vt:lpstr>GTU Questions: Unit 3 GPRS</vt:lpstr>
      <vt:lpstr>References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swati</dc:creator>
  <cp:lastModifiedBy>umesh patel</cp:lastModifiedBy>
  <cp:revision>731</cp:revision>
  <dcterms:created xsi:type="dcterms:W3CDTF">2020-06-13T06:07:05Z</dcterms:created>
  <dcterms:modified xsi:type="dcterms:W3CDTF">2021-08-12T17:45:49Z</dcterms:modified>
  <cp:contentStatus/>
</cp:coreProperties>
</file>